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10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1" r:id="rId53"/>
    <p:sldId id="312" r:id="rId54"/>
    <p:sldId id="313" r:id="rId5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CC66"/>
    <a:srgbClr val="9BBB59"/>
    <a:srgbClr val="F2F2F2"/>
    <a:srgbClr val="99B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9" autoAdjust="0"/>
    <p:restoredTop sz="92857" autoAdjust="0"/>
  </p:normalViewPr>
  <p:slideViewPr>
    <p:cSldViewPr snapToObjects="1">
      <p:cViewPr varScale="1">
        <p:scale>
          <a:sx n="107" d="100"/>
          <a:sy n="107" d="100"/>
        </p:scale>
        <p:origin x="-18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B12AB-0481-4543-9448-EE76391C4D02}" type="datetimeFigureOut">
              <a:rPr lang="zh-TW" altLang="en-US" smtClean="0"/>
              <a:pPr/>
              <a:t>2023/5/3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245B1-C9B5-4CB2-8096-E56E4F101A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78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4DD3A007-EE6A-4F90-A889-15E75F8B6C40}" type="slidenum">
              <a:rPr lang="zh-TW" altLang="en-US" smtClean="0">
                <a:latin typeface="Times New Roman" pitchFamily="18" charset="0"/>
              </a:rPr>
              <a:pPr/>
              <a:t>2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20577861-EC88-4FAF-B03D-8E11EAEEBB67}" type="slidenum">
              <a:rPr lang="zh-TW" altLang="en-US" smtClean="0">
                <a:latin typeface="Times New Roman" pitchFamily="18" charset="0"/>
              </a:rPr>
              <a:pPr/>
              <a:t>44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3FB98565-64E1-405F-B99E-72828C492FF9}" type="slidenum">
              <a:rPr lang="zh-TW" altLang="en-US" smtClean="0">
                <a:latin typeface="Times New Roman" pitchFamily="18" charset="0"/>
              </a:rPr>
              <a:pPr/>
              <a:t>45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DDBAC1B5-F6AD-4D9F-BAA0-D30DED47A1B0}" type="slidenum">
              <a:rPr lang="zh-TW" altLang="en-US" smtClean="0">
                <a:latin typeface="Times New Roman" pitchFamily="18" charset="0"/>
              </a:rPr>
              <a:pPr/>
              <a:t>47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23874DE7-4900-48D6-9B97-957FB9CB9497}" type="slidenum">
              <a:rPr lang="zh-TW" altLang="en-US" smtClean="0">
                <a:latin typeface="Times New Roman" pitchFamily="18" charset="0"/>
              </a:rPr>
              <a:pPr/>
              <a:t>48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8E60AA6B-A578-4D2A-A2C4-407A542325E6}" type="slidenum">
              <a:rPr lang="zh-TW" altLang="en-US" smtClean="0">
                <a:latin typeface="Times New Roman" pitchFamily="18" charset="0"/>
              </a:rPr>
              <a:pPr/>
              <a:t>49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EA7DB44D-FAB0-4D58-870E-4C94341980AA}" type="slidenum">
              <a:rPr lang="zh-TW" altLang="en-US" smtClean="0">
                <a:latin typeface="Times New Roman" pitchFamily="18" charset="0"/>
              </a:rPr>
              <a:pPr/>
              <a:t>50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CB995A61-22CB-4C77-9758-28B20C9C95B0}" type="slidenum">
              <a:rPr lang="zh-TW" altLang="en-US" smtClean="0">
                <a:latin typeface="Times New Roman" pitchFamily="18" charset="0"/>
              </a:rPr>
              <a:pPr/>
              <a:t>51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ADBE0ACD-1AB4-45FA-BBA1-30EF8BA95AE1}" type="slidenum">
              <a:rPr lang="zh-TW" altLang="en-US" smtClean="0">
                <a:latin typeface="Times New Roman" pitchFamily="18" charset="0"/>
              </a:rPr>
              <a:pPr/>
              <a:t>13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B2019DC9-87D2-470E-AB93-1DC90F2DD0AE}" type="slidenum">
              <a:rPr lang="zh-TW" altLang="en-US" smtClean="0">
                <a:latin typeface="Times New Roman" pitchFamily="18" charset="0"/>
              </a:rPr>
              <a:pPr/>
              <a:t>14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2FF0331D-A43A-4D00-A496-011253968436}" type="slidenum">
              <a:rPr lang="zh-TW" altLang="en-US" smtClean="0">
                <a:latin typeface="Times New Roman" pitchFamily="18" charset="0"/>
              </a:rPr>
              <a:pPr/>
              <a:t>15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0ED86E15-5028-4A6E-9242-7AA53F760F7C}" type="slidenum">
              <a:rPr lang="zh-TW" altLang="en-US" smtClean="0">
                <a:latin typeface="Times New Roman" pitchFamily="18" charset="0"/>
              </a:rPr>
              <a:pPr/>
              <a:t>16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9F02EA7D-98D8-466F-BD54-5F39D63A4270}" type="slidenum">
              <a:rPr lang="zh-TW" altLang="en-US" smtClean="0">
                <a:latin typeface="Times New Roman" pitchFamily="18" charset="0"/>
              </a:rPr>
              <a:pPr/>
              <a:t>17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E363DEF7-BEAB-48AB-AC41-D06054FE2496}" type="slidenum">
              <a:rPr lang="zh-TW" altLang="en-US" smtClean="0">
                <a:latin typeface="Times New Roman" pitchFamily="18" charset="0"/>
              </a:rPr>
              <a:pPr/>
              <a:t>41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B8DFE50C-A439-421C-99F0-7542857E9D2D}" type="slidenum">
              <a:rPr lang="zh-TW" altLang="en-US" smtClean="0">
                <a:latin typeface="Times New Roman" pitchFamily="18" charset="0"/>
              </a:rPr>
              <a:pPr/>
              <a:t>42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6B25726F-E35F-4AB8-9EDB-95242DAFEC79}" type="slidenum">
              <a:rPr lang="zh-TW" altLang="en-US" smtClean="0">
                <a:latin typeface="Times New Roman" pitchFamily="18" charset="0"/>
              </a:rPr>
              <a:pPr/>
              <a:t>43</a:t>
            </a:fld>
            <a:endParaRPr lang="en-US" altLang="zh-TW" smtClean="0"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26078" y="502812"/>
            <a:ext cx="9170078" cy="63521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8" name="圓角矩形圖說文字 277"/>
          <p:cNvSpPr/>
          <p:nvPr userDrawn="1"/>
        </p:nvSpPr>
        <p:spPr>
          <a:xfrm>
            <a:off x="272957" y="953725"/>
            <a:ext cx="2737212" cy="990044"/>
          </a:xfrm>
          <a:prstGeom prst="wedgeRoundRectCallout">
            <a:avLst>
              <a:gd name="adj1" fmla="val 34844"/>
              <a:gd name="adj2" fmla="val 81478"/>
              <a:gd name="adj3" fmla="val 16667"/>
            </a:avLst>
          </a:prstGeom>
          <a:solidFill>
            <a:srgbClr val="F2F2F2">
              <a:alpha val="20000"/>
            </a:srgbClr>
          </a:solidFill>
          <a:ln w="28575">
            <a:solidFill>
              <a:srgbClr val="000000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3157953" y="1043735"/>
            <a:ext cx="5476465" cy="966748"/>
          </a:xfrm>
        </p:spPr>
        <p:txBody>
          <a:bodyPr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計算機簡介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22799" y="2393950"/>
            <a:ext cx="4194429" cy="3735388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29" name="矩形 28"/>
          <p:cNvSpPr/>
          <p:nvPr userDrawn="1"/>
        </p:nvSpPr>
        <p:spPr>
          <a:xfrm>
            <a:off x="11650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 userDrawn="1"/>
        </p:nvSpPr>
        <p:spPr>
          <a:xfrm>
            <a:off x="389693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/>
          <p:cNvSpPr/>
          <p:nvPr userDrawn="1"/>
        </p:nvSpPr>
        <p:spPr>
          <a:xfrm>
            <a:off x="258070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/>
          <p:cNvSpPr/>
          <p:nvPr userDrawn="1"/>
        </p:nvSpPr>
        <p:spPr>
          <a:xfrm>
            <a:off x="542093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/>
          <p:cNvSpPr/>
          <p:nvPr userDrawn="1"/>
        </p:nvSpPr>
        <p:spPr>
          <a:xfrm>
            <a:off x="694493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/>
          <p:cNvSpPr/>
          <p:nvPr userDrawn="1"/>
        </p:nvSpPr>
        <p:spPr>
          <a:xfrm>
            <a:off x="899696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/>
          <p:cNvSpPr/>
          <p:nvPr userDrawn="1"/>
        </p:nvSpPr>
        <p:spPr>
          <a:xfrm>
            <a:off x="1172884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/>
          <p:cNvSpPr/>
          <p:nvPr userDrawn="1"/>
        </p:nvSpPr>
        <p:spPr>
          <a:xfrm>
            <a:off x="1041261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/>
          <p:cNvSpPr/>
          <p:nvPr userDrawn="1"/>
        </p:nvSpPr>
        <p:spPr>
          <a:xfrm>
            <a:off x="1325284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 userDrawn="1"/>
        </p:nvSpPr>
        <p:spPr>
          <a:xfrm>
            <a:off x="1477684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 userDrawn="1"/>
        </p:nvSpPr>
        <p:spPr>
          <a:xfrm>
            <a:off x="1698757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 userDrawn="1"/>
        </p:nvSpPr>
        <p:spPr>
          <a:xfrm>
            <a:off x="197194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 userDrawn="1"/>
        </p:nvSpPr>
        <p:spPr>
          <a:xfrm>
            <a:off x="184032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/>
          <p:cNvSpPr/>
          <p:nvPr userDrawn="1"/>
        </p:nvSpPr>
        <p:spPr>
          <a:xfrm>
            <a:off x="212434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/>
          <p:cNvSpPr/>
          <p:nvPr userDrawn="1"/>
        </p:nvSpPr>
        <p:spPr>
          <a:xfrm>
            <a:off x="227674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 userDrawn="1"/>
        </p:nvSpPr>
        <p:spPr>
          <a:xfrm>
            <a:off x="2512458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 userDrawn="1"/>
        </p:nvSpPr>
        <p:spPr>
          <a:xfrm>
            <a:off x="2785646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2654023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 userDrawn="1"/>
        </p:nvSpPr>
        <p:spPr>
          <a:xfrm>
            <a:off x="2938046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/>
          <p:cNvSpPr/>
          <p:nvPr userDrawn="1"/>
        </p:nvSpPr>
        <p:spPr>
          <a:xfrm>
            <a:off x="3090446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/>
          <p:cNvSpPr/>
          <p:nvPr userDrawn="1"/>
        </p:nvSpPr>
        <p:spPr>
          <a:xfrm>
            <a:off x="3318937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 userDrawn="1"/>
        </p:nvSpPr>
        <p:spPr>
          <a:xfrm>
            <a:off x="359212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 userDrawn="1"/>
        </p:nvSpPr>
        <p:spPr>
          <a:xfrm>
            <a:off x="346050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/>
          <p:cNvSpPr/>
          <p:nvPr userDrawn="1"/>
        </p:nvSpPr>
        <p:spPr>
          <a:xfrm>
            <a:off x="374452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/>
          <p:cNvSpPr/>
          <p:nvPr userDrawn="1"/>
        </p:nvSpPr>
        <p:spPr>
          <a:xfrm>
            <a:off x="389692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 userDrawn="1"/>
        </p:nvSpPr>
        <p:spPr>
          <a:xfrm>
            <a:off x="4129027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 userDrawn="1"/>
        </p:nvSpPr>
        <p:spPr>
          <a:xfrm>
            <a:off x="440221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 74"/>
          <p:cNvSpPr/>
          <p:nvPr userDrawn="1"/>
        </p:nvSpPr>
        <p:spPr>
          <a:xfrm>
            <a:off x="427059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矩形 75"/>
          <p:cNvSpPr/>
          <p:nvPr userDrawn="1"/>
        </p:nvSpPr>
        <p:spPr>
          <a:xfrm>
            <a:off x="455461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矩形 76"/>
          <p:cNvSpPr/>
          <p:nvPr userDrawn="1"/>
        </p:nvSpPr>
        <p:spPr>
          <a:xfrm>
            <a:off x="470701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/>
          <p:cNvSpPr/>
          <p:nvPr userDrawn="1"/>
        </p:nvSpPr>
        <p:spPr>
          <a:xfrm>
            <a:off x="4939117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/>
          <p:cNvSpPr/>
          <p:nvPr userDrawn="1"/>
        </p:nvSpPr>
        <p:spPr>
          <a:xfrm>
            <a:off x="521230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矩形 79"/>
          <p:cNvSpPr/>
          <p:nvPr userDrawn="1"/>
        </p:nvSpPr>
        <p:spPr>
          <a:xfrm>
            <a:off x="508068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 80"/>
          <p:cNvSpPr/>
          <p:nvPr userDrawn="1"/>
        </p:nvSpPr>
        <p:spPr>
          <a:xfrm>
            <a:off x="536470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 81"/>
          <p:cNvSpPr/>
          <p:nvPr userDrawn="1"/>
        </p:nvSpPr>
        <p:spPr>
          <a:xfrm>
            <a:off x="5517105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矩形 82"/>
          <p:cNvSpPr/>
          <p:nvPr userDrawn="1"/>
        </p:nvSpPr>
        <p:spPr>
          <a:xfrm>
            <a:off x="5749207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矩形 83"/>
          <p:cNvSpPr/>
          <p:nvPr userDrawn="1"/>
        </p:nvSpPr>
        <p:spPr>
          <a:xfrm>
            <a:off x="602239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/>
          <p:cNvSpPr/>
          <p:nvPr userDrawn="1"/>
        </p:nvSpPr>
        <p:spPr>
          <a:xfrm>
            <a:off x="5890772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85"/>
          <p:cNvSpPr/>
          <p:nvPr userDrawn="1"/>
        </p:nvSpPr>
        <p:spPr>
          <a:xfrm>
            <a:off x="617479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/>
          <p:cNvSpPr/>
          <p:nvPr userDrawn="1"/>
        </p:nvSpPr>
        <p:spPr>
          <a:xfrm>
            <a:off x="632719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 87"/>
          <p:cNvSpPr/>
          <p:nvPr userDrawn="1"/>
        </p:nvSpPr>
        <p:spPr>
          <a:xfrm>
            <a:off x="6563896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矩形 88"/>
          <p:cNvSpPr/>
          <p:nvPr userDrawn="1"/>
        </p:nvSpPr>
        <p:spPr>
          <a:xfrm>
            <a:off x="6837084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 89"/>
          <p:cNvSpPr/>
          <p:nvPr userDrawn="1"/>
        </p:nvSpPr>
        <p:spPr>
          <a:xfrm>
            <a:off x="6705461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 90"/>
          <p:cNvSpPr/>
          <p:nvPr userDrawn="1"/>
        </p:nvSpPr>
        <p:spPr>
          <a:xfrm>
            <a:off x="6989484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/>
          <p:cNvSpPr/>
          <p:nvPr userDrawn="1"/>
        </p:nvSpPr>
        <p:spPr>
          <a:xfrm>
            <a:off x="7141884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 92"/>
          <p:cNvSpPr/>
          <p:nvPr userDrawn="1"/>
        </p:nvSpPr>
        <p:spPr>
          <a:xfrm>
            <a:off x="7369387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 93"/>
          <p:cNvSpPr/>
          <p:nvPr userDrawn="1"/>
        </p:nvSpPr>
        <p:spPr>
          <a:xfrm>
            <a:off x="764257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矩形 94"/>
          <p:cNvSpPr/>
          <p:nvPr userDrawn="1"/>
        </p:nvSpPr>
        <p:spPr>
          <a:xfrm>
            <a:off x="7510952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矩形 95"/>
          <p:cNvSpPr/>
          <p:nvPr userDrawn="1"/>
        </p:nvSpPr>
        <p:spPr>
          <a:xfrm>
            <a:off x="779497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矩形 96"/>
          <p:cNvSpPr/>
          <p:nvPr userDrawn="1"/>
        </p:nvSpPr>
        <p:spPr>
          <a:xfrm>
            <a:off x="7947375" y="-1051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矩形 97"/>
          <p:cNvSpPr/>
          <p:nvPr userDrawn="1"/>
        </p:nvSpPr>
        <p:spPr>
          <a:xfrm>
            <a:off x="8171734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 98"/>
          <p:cNvSpPr/>
          <p:nvPr userDrawn="1"/>
        </p:nvSpPr>
        <p:spPr>
          <a:xfrm>
            <a:off x="844492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/>
          <p:cNvSpPr/>
          <p:nvPr userDrawn="1"/>
        </p:nvSpPr>
        <p:spPr>
          <a:xfrm>
            <a:off x="8313299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矩形 100"/>
          <p:cNvSpPr/>
          <p:nvPr userDrawn="1"/>
        </p:nvSpPr>
        <p:spPr>
          <a:xfrm>
            <a:off x="859732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" name="矩形 101"/>
          <p:cNvSpPr/>
          <p:nvPr userDrawn="1"/>
        </p:nvSpPr>
        <p:spPr>
          <a:xfrm>
            <a:off x="8749722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矩形 102"/>
          <p:cNvSpPr/>
          <p:nvPr userDrawn="1"/>
        </p:nvSpPr>
        <p:spPr>
          <a:xfrm>
            <a:off x="8969629" y="0"/>
            <a:ext cx="67507" cy="6300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5" name="圖片版面配置區 274"/>
          <p:cNvSpPr>
            <a:spLocks noGrp="1"/>
          </p:cNvSpPr>
          <p:nvPr>
            <p:ph type="pic" sz="quarter" idx="13"/>
          </p:nvPr>
        </p:nvSpPr>
        <p:spPr>
          <a:xfrm>
            <a:off x="0" y="2393950"/>
            <a:ext cx="4622800" cy="3735388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76" name="文字方塊 275"/>
          <p:cNvSpPr txBox="1"/>
          <p:nvPr userDrawn="1"/>
        </p:nvSpPr>
        <p:spPr>
          <a:xfrm>
            <a:off x="264913" y="975500"/>
            <a:ext cx="276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/>
                </a:solidFill>
              </a:rPr>
              <a:t>CHAPTER</a:t>
            </a:r>
            <a:r>
              <a:rPr lang="zh-TW" altLang="en-US" sz="3600" b="1" dirty="0" smtClean="0">
                <a:solidFill>
                  <a:schemeClr val="bg1"/>
                </a:solidFill>
              </a:rPr>
              <a:t> </a:t>
            </a:r>
            <a:r>
              <a:rPr lang="en-US" altLang="zh-TW" sz="5400" b="1" dirty="0" smtClean="0">
                <a:solidFill>
                  <a:schemeClr val="accent5">
                    <a:lumMod val="50000"/>
                  </a:schemeClr>
                </a:solidFill>
              </a:rPr>
              <a:t>07</a:t>
            </a:r>
            <a:endParaRPr lang="zh-TW" altLang="en-US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1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242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100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999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20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AD8F38-8795-4DFA-8634-4D84CBE67F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635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28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213865"/>
            <a:ext cx="8229600" cy="3912298"/>
          </a:xfrm>
        </p:spPr>
        <p:txBody>
          <a:bodyPr/>
          <a:lstStyle>
            <a:lvl1pPr marL="457200" indent="-457200" algn="just" hangingPunct="0">
              <a:buFontTx/>
              <a:buBlip>
                <a:blip r:embed="rId2"/>
              </a:buBlip>
              <a:defRPr sz="2800" b="1">
                <a:latin typeface="微軟正黑體" pitchFamily="34" charset="-120"/>
                <a:ea typeface="微軟正黑體" pitchFamily="34" charset="-120"/>
              </a:defRPr>
            </a:lvl1pPr>
            <a:lvl2pPr marL="914400" indent="-457200" algn="just" hangingPunct="0">
              <a:buClr>
                <a:schemeClr val="tx2"/>
              </a:buClr>
              <a:buFont typeface="Wingdings 3" panose="05040102010807070707" pitchFamily="18" charset="2"/>
              <a:buChar char=""/>
              <a:defRPr sz="2600" b="1">
                <a:latin typeface="微軟正黑體" pitchFamily="34" charset="-120"/>
                <a:ea typeface="微軟正黑體" pitchFamily="34" charset="-120"/>
              </a:defRPr>
            </a:lvl2pPr>
            <a:lvl3pPr marL="1257300" indent="-342900" algn="just" hangingPunct="0">
              <a:buClr>
                <a:schemeClr val="accent1"/>
              </a:buClr>
              <a:buFont typeface="微軟正黑體" panose="020B0604030504040204" pitchFamily="34" charset="-120"/>
              <a:buChar char="■"/>
              <a:defRPr b="1">
                <a:latin typeface="微軟正黑體" pitchFamily="34" charset="-120"/>
                <a:ea typeface="微軟正黑體" pitchFamily="34" charset="-120"/>
              </a:defRPr>
            </a:lvl3pPr>
            <a:lvl4pPr marL="1371600" indent="0" algn="just" hangingPunct="0">
              <a:buNone/>
              <a:defRPr b="1">
                <a:latin typeface="微軟正黑體" pitchFamily="34" charset="-120"/>
                <a:ea typeface="微軟正黑體" pitchFamily="34" charset="-120"/>
              </a:defRPr>
            </a:lvl4pPr>
            <a:lvl5pPr marL="1828800" indent="0" algn="just" hangingPunct="0">
              <a:buNone/>
              <a:defRPr b="1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07</a:t>
            </a:r>
            <a:endParaRPr lang="zh-TW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30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78750"/>
            <a:ext cx="8229600" cy="4947413"/>
          </a:xfrm>
        </p:spPr>
        <p:txBody>
          <a:bodyPr/>
          <a:lstStyle>
            <a:lvl1pPr marL="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07</a:t>
            </a:r>
            <a:endParaRPr lang="zh-TW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7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07</a:t>
            </a:r>
            <a:endParaRPr lang="zh-TW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457200" y="1133745"/>
            <a:ext cx="8229600" cy="4992418"/>
          </a:xfrm>
        </p:spPr>
        <p:txBody>
          <a:bodyPr/>
          <a:lstStyle>
            <a:lvl1pPr marL="457200" indent="-457200">
              <a:buFontTx/>
              <a:buBlip>
                <a:blip r:embed="rId4"/>
              </a:buBlip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720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50" y="838104"/>
            <a:ext cx="9144000" cy="52205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07</a:t>
            </a:r>
            <a:endParaRPr lang="zh-TW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 userDrawn="1"/>
        </p:nvSpPr>
        <p:spPr>
          <a:xfrm>
            <a:off x="269865" y="1673805"/>
            <a:ext cx="8604269" cy="41404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 userDrawn="1"/>
        </p:nvSpPr>
        <p:spPr>
          <a:xfrm>
            <a:off x="683018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 userDrawn="1"/>
        </p:nvSpPr>
        <p:spPr>
          <a:xfrm>
            <a:off x="1151620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 userDrawn="1"/>
        </p:nvSpPr>
        <p:spPr>
          <a:xfrm>
            <a:off x="1601670" y="1178750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 userDrawn="1"/>
        </p:nvSpPr>
        <p:spPr>
          <a:xfrm>
            <a:off x="2051720" y="1180091"/>
            <a:ext cx="413266" cy="413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 userDrawn="1"/>
        </p:nvSpPr>
        <p:spPr>
          <a:xfrm>
            <a:off x="683018" y="1196984"/>
            <a:ext cx="222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IT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　專     家</a:t>
            </a:r>
            <a:endPara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349" name="Picture 13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232">
            <a:off x="8013955" y="1273755"/>
            <a:ext cx="1038226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616" y="1132600"/>
            <a:ext cx="2456765" cy="63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096" y="2035362"/>
            <a:ext cx="8229600" cy="3778903"/>
          </a:xfrm>
        </p:spPr>
        <p:txBody>
          <a:bodyPr/>
          <a:lstStyle>
            <a:lvl1pPr marL="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649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50" y="838104"/>
            <a:ext cx="9144000" cy="52205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287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8" name="Picture 4" descr="D:\製作中\02再版書\0558909\章首頁\comput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7460"/>
            <a:ext cx="425589" cy="55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906573" y="179684"/>
            <a:ext cx="3665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0" i="0" u="none" strike="noStrike" kern="1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An Introduction to Computer Science</a:t>
            </a:r>
            <a:endParaRPr lang="zh-TW" alt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8127395" y="0"/>
            <a:ext cx="1016605" cy="728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8073134" y="51592"/>
            <a:ext cx="1125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Chapter</a:t>
            </a:r>
          </a:p>
          <a:p>
            <a:pPr algn="ctr"/>
            <a:r>
              <a:rPr lang="en-US" altLang="zh-TW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07</a:t>
            </a:r>
            <a:endParaRPr lang="zh-TW" alt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812360" y="388736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7677345" y="517980"/>
            <a:ext cx="135015" cy="1350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 userDrawn="1"/>
        </p:nvSpPr>
        <p:spPr>
          <a:xfrm>
            <a:off x="269865" y="1673805"/>
            <a:ext cx="8604269" cy="41404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14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74" y="1132600"/>
            <a:ext cx="730257" cy="906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:\製作中\02再版書\0558909\資訊小耳朵 圖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1" y="838104"/>
            <a:ext cx="4545505" cy="14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 userDrawn="1"/>
        </p:nvSpPr>
        <p:spPr>
          <a:xfrm>
            <a:off x="517653" y="1628800"/>
            <a:ext cx="444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資    訊    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專    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欄</a:t>
            </a:r>
            <a:endParaRPr lang="en-US" altLang="zh-TW" sz="24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內容版面配置區 2"/>
          <p:cNvSpPr>
            <a:spLocks noGrp="1"/>
          </p:cNvSpPr>
          <p:nvPr>
            <p:ph idx="1"/>
          </p:nvPr>
        </p:nvSpPr>
        <p:spPr>
          <a:xfrm>
            <a:off x="406096" y="2256499"/>
            <a:ext cx="8229600" cy="3557766"/>
          </a:xfrm>
        </p:spPr>
        <p:txBody>
          <a:bodyPr/>
          <a:lstStyle>
            <a:lvl1pPr marL="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2pPr>
            <a:lvl3pPr marL="9144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3pPr>
            <a:lvl4pPr marL="13716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4pPr>
            <a:lvl5pPr marL="1828800" indent="0">
              <a:buNone/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192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1875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43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58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橢圓 7"/>
          <p:cNvSpPr/>
          <p:nvPr userDrawn="1"/>
        </p:nvSpPr>
        <p:spPr>
          <a:xfrm>
            <a:off x="161510" y="6219310"/>
            <a:ext cx="450050" cy="4500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 userDrawn="1"/>
        </p:nvSpPr>
        <p:spPr>
          <a:xfrm>
            <a:off x="296525" y="6219310"/>
            <a:ext cx="450050" cy="450050"/>
          </a:xfrm>
          <a:prstGeom prst="ellipse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116505" y="6259669"/>
            <a:ext cx="58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B089E88-AE65-4CA2-BA11-4B6DC14C3389}" type="slidenum">
              <a:rPr lang="zh-TW" altLang="en-US" smtClean="0">
                <a:solidFill>
                  <a:schemeClr val="bg1"/>
                </a:solidFill>
              </a:rPr>
              <a:pPr algn="ctr"/>
              <a:t>‹#›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桌面\logo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6304952"/>
            <a:ext cx="945105" cy="27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動作按鈕: 上一項 3">
            <a:hlinkClick r:id="" action="ppaction://hlinkshowjump?jump=previousslide" highlightClick="1"/>
          </p:cNvPr>
          <p:cNvSpPr/>
          <p:nvPr userDrawn="1"/>
        </p:nvSpPr>
        <p:spPr>
          <a:xfrm>
            <a:off x="7452320" y="6296111"/>
            <a:ext cx="360000" cy="360000"/>
          </a:xfrm>
          <a:prstGeom prst="actionButtonBackPrevious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動作按鈕: 首頁 4">
            <a:hlinkClick r:id="" action="ppaction://hlinkshowjump?jump=firstslide" highlightClick="1"/>
          </p:cNvPr>
          <p:cNvSpPr/>
          <p:nvPr userDrawn="1"/>
        </p:nvSpPr>
        <p:spPr>
          <a:xfrm>
            <a:off x="7992380" y="6296111"/>
            <a:ext cx="360000" cy="360000"/>
          </a:xfrm>
          <a:prstGeom prst="actionButtonHom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動作按鈕: 下一項 5">
            <a:hlinkClick r:id="" action="ppaction://hlinkshowjump?jump=nextslide" highlightClick="1"/>
          </p:cNvPr>
          <p:cNvSpPr/>
          <p:nvPr userDrawn="1"/>
        </p:nvSpPr>
        <p:spPr>
          <a:xfrm>
            <a:off x="8492930" y="6295222"/>
            <a:ext cx="360000" cy="360000"/>
          </a:xfrm>
          <a:prstGeom prst="actionButtonForwardNex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  <a:scene3d>
            <a:camera prst="obliqueBottomRight"/>
            <a:lightRig rig="threePt" dir="t"/>
          </a:scene3d>
          <a:sp3d>
            <a:bevelT w="25400" h="25400"/>
            <a:bevelB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0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3" r:id="rId4"/>
    <p:sldLayoutId id="2147483661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9.tiff"/><Relationship Id="rId7" Type="http://schemas.openxmlformats.org/officeDocument/2006/relationships/slide" Target="slide2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slide" Target="slide8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kripken.github.io/misc-js-benchmarks/banan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接點 28"/>
          <p:cNvCxnSpPr/>
          <p:nvPr/>
        </p:nvCxnSpPr>
        <p:spPr>
          <a:xfrm>
            <a:off x="3157953" y="2010483"/>
            <a:ext cx="5779532" cy="0"/>
          </a:xfrm>
          <a:prstGeom prst="line">
            <a:avLst/>
          </a:prstGeom>
          <a:ln w="76200">
            <a:solidFill>
              <a:schemeClr val="bg2">
                <a:lumMod val="25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製作中\02再版書\0558909\章首頁\no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04" y="1983133"/>
            <a:ext cx="3790950" cy="44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6"/>
          <p:cNvSpPr>
            <a:spLocks noGrp="1"/>
          </p:cNvSpPr>
          <p:nvPr>
            <p:ph type="ctrTitle"/>
          </p:nvPr>
        </p:nvSpPr>
        <p:spPr>
          <a:xfrm>
            <a:off x="3157953" y="1043735"/>
            <a:ext cx="5476465" cy="939398"/>
          </a:xfrm>
        </p:spPr>
        <p:txBody>
          <a:bodyPr/>
          <a:lstStyle/>
          <a:p>
            <a:r>
              <a:rPr lang="zh-TW" altLang="en-US" dirty="0" smtClean="0"/>
              <a:t>網路應用</a:t>
            </a:r>
            <a:endParaRPr lang="zh-TW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5049" y="2513414"/>
            <a:ext cx="2846089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01888">
            <a:off x="1138088" y="2694412"/>
            <a:ext cx="2846089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77218">
            <a:off x="1263514" y="2912631"/>
            <a:ext cx="2846089" cy="284608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" name="矩形 2"/>
          <p:cNvSpPr/>
          <p:nvPr/>
        </p:nvSpPr>
        <p:spPr>
          <a:xfrm>
            <a:off x="5374295" y="2390441"/>
            <a:ext cx="352051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/>
              </a:rPr>
              <a:t>7-1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/>
              </a:rPr>
              <a:t>電子郵件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7-2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電子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佈告欄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7-3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全球資訊網運作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原理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7-4 WWW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及相關應用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/>
              </a:rPr>
              <a:t>7-5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/>
              </a:rPr>
              <a:t>網頁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/>
              </a:rPr>
              <a:t>製作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37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41530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常見的</a:t>
            </a:r>
            <a:r>
              <a:rPr lang="en-US" altLang="zh-TW" dirty="0" smtClean="0"/>
              <a:t>ANSI</a:t>
            </a:r>
            <a:r>
              <a:rPr lang="zh-TW" altLang="en-US" dirty="0" smtClean="0"/>
              <a:t>控制碼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143125"/>
            <a:ext cx="85058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043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常見的</a:t>
            </a:r>
            <a:r>
              <a:rPr lang="en-US" altLang="zh-TW" dirty="0"/>
              <a:t>ANSI</a:t>
            </a:r>
            <a:r>
              <a:rPr lang="zh-TW" altLang="en-US" dirty="0"/>
              <a:t>控制碼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47" y="1989138"/>
            <a:ext cx="85153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5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ANSI</a:t>
            </a:r>
            <a:r>
              <a:rPr lang="zh-TW" altLang="en-US" smtClean="0"/>
              <a:t>控制碼的範例</a:t>
            </a:r>
          </a:p>
        </p:txBody>
      </p:sp>
      <p:sp>
        <p:nvSpPr>
          <p:cNvPr id="21507" name="Content Placeholder 6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eaLnBrk="1" hangingPunct="1"/>
            <a:r>
              <a:rPr lang="zh-TW" altLang="en-US" smtClean="0"/>
              <a:t>輸入的控制碼及文字</a:t>
            </a:r>
            <a:endParaRPr lang="en-US" altLang="zh-TW" smtClean="0"/>
          </a:p>
          <a:p>
            <a:pPr eaLnBrk="1" hangingPunct="1"/>
            <a:endParaRPr lang="zh-TW" altLang="en-US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zh-TW" altLang="en-US" smtClean="0"/>
          </a:p>
          <a:p>
            <a:pPr eaLnBrk="1" hangingPunct="1"/>
            <a:r>
              <a:rPr lang="zh-TW" altLang="en-US" smtClean="0"/>
              <a:t>呈現出來的效果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966788" y="2420938"/>
            <a:ext cx="7488237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>
                <a:latin typeface="Consolas" pitchFamily="49" charset="0"/>
                <a:ea typeface="BiauKai" pitchFamily="1" charset="-120"/>
              </a:rPr>
              <a:t>*[31;47m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　　　　　　　　</a:t>
            </a:r>
            <a:r>
              <a:rPr lang="en-US" altLang="ja-JP">
                <a:latin typeface="Consolas" pitchFamily="49" charset="0"/>
                <a:ea typeface="BiauKai" pitchFamily="1" charset="-120"/>
                <a:cs typeface="Consolas" pitchFamily="49" charset="0"/>
              </a:rPr>
              <a:t>*[m</a:t>
            </a:r>
            <a:endParaRPr lang="zh-TW" altLang="en-US">
              <a:latin typeface="Consolas" pitchFamily="49" charset="0"/>
              <a:ea typeface="BiauKai" pitchFamily="1" charset="-120"/>
            </a:endParaRPr>
          </a:p>
          <a:p>
            <a:r>
              <a:rPr lang="en-US" altLang="zh-TW">
                <a:latin typeface="Consolas" pitchFamily="49" charset="0"/>
                <a:ea typeface="BiauKai" pitchFamily="1" charset="-120"/>
              </a:rPr>
              <a:t>*[31;47m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　計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*[32m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算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*[33m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機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*[34m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概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*[35m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論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*[36m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！　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*[m</a:t>
            </a:r>
            <a:endParaRPr lang="zh-TW" altLang="en-US">
              <a:latin typeface="Consolas" pitchFamily="49" charset="0"/>
              <a:ea typeface="BiauKai" pitchFamily="1" charset="-120"/>
            </a:endParaRPr>
          </a:p>
          <a:p>
            <a:r>
              <a:rPr lang="en-US" altLang="zh-TW">
                <a:latin typeface="Consolas" pitchFamily="49" charset="0"/>
                <a:ea typeface="BiauKai" pitchFamily="1" charset="-120"/>
              </a:rPr>
              <a:t>*[1;31;47m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　計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*[32m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算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*[33m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機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*[34m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概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*[35m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論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*[36m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！　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*[m</a:t>
            </a:r>
            <a:endParaRPr lang="zh-TW" altLang="en-US">
              <a:latin typeface="Consolas" pitchFamily="49" charset="0"/>
              <a:ea typeface="BiauKai" pitchFamily="1" charset="-120"/>
            </a:endParaRPr>
          </a:p>
          <a:p>
            <a:r>
              <a:rPr lang="en-US" altLang="zh-TW">
                <a:latin typeface="Consolas" pitchFamily="49" charset="0"/>
                <a:ea typeface="BiauKai" pitchFamily="1" charset="-120"/>
              </a:rPr>
              <a:t>*[31;47m</a:t>
            </a:r>
            <a:r>
              <a:rPr lang="zh-TW" altLang="en-US">
                <a:latin typeface="Consolas" pitchFamily="49" charset="0"/>
                <a:ea typeface="BiauKai" pitchFamily="1" charset="-120"/>
              </a:rPr>
              <a:t>　　　　　　　　</a:t>
            </a:r>
            <a:r>
              <a:rPr lang="en-US" altLang="ja-JP">
                <a:latin typeface="Consolas" pitchFamily="49" charset="0"/>
                <a:ea typeface="BiauKai" pitchFamily="1" charset="-120"/>
              </a:rPr>
              <a:t>*[m</a:t>
            </a:r>
            <a:endParaRPr lang="zh-TW" altLang="en-US">
              <a:latin typeface="Consolas" pitchFamily="49" charset="0"/>
              <a:ea typeface="BiauKai" pitchFamily="1" charset="-120"/>
            </a:endParaRPr>
          </a:p>
        </p:txBody>
      </p:sp>
      <p:pic>
        <p:nvPicPr>
          <p:cNvPr id="2150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55" y="4306435"/>
            <a:ext cx="4534275" cy="183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691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7-3 </a:t>
            </a:r>
            <a:r>
              <a:rPr lang="zh-TW" altLang="en-US" smtClean="0"/>
              <a:t>全球資訊網運作原理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全球資訊網（</a:t>
            </a:r>
            <a:r>
              <a:rPr lang="en-US" altLang="zh-TW" smtClean="0"/>
              <a:t>World Wide Web</a:t>
            </a:r>
            <a:r>
              <a:rPr lang="zh-TW" altLang="en-US" smtClean="0"/>
              <a:t>；簡稱</a:t>
            </a:r>
            <a:r>
              <a:rPr lang="en-US" altLang="zh-TW" smtClean="0"/>
              <a:t>WWW </a:t>
            </a:r>
            <a:r>
              <a:rPr lang="zh-TW" altLang="en-US" smtClean="0"/>
              <a:t>或</a:t>
            </a:r>
            <a:r>
              <a:rPr lang="en-US" altLang="zh-TW" smtClean="0"/>
              <a:t>Web</a:t>
            </a:r>
            <a:r>
              <a:rPr lang="zh-TW" altLang="en-US" smtClean="0"/>
              <a:t>）的運作原理</a:t>
            </a:r>
          </a:p>
          <a:p>
            <a:pPr lvl="1" eaLnBrk="1" hangingPunct="1"/>
            <a:r>
              <a:rPr lang="zh-TW" altLang="en-US" smtClean="0"/>
              <a:t>主從式架構</a:t>
            </a:r>
          </a:p>
          <a:p>
            <a:pPr lvl="1" eaLnBrk="1" hangingPunct="1"/>
            <a:r>
              <a:rPr lang="zh-TW" altLang="en-US" smtClean="0"/>
              <a:t>網頁通訊協定</a:t>
            </a:r>
            <a:r>
              <a:rPr lang="en-US" altLang="zh-TW" smtClean="0"/>
              <a:t>HTTP</a:t>
            </a:r>
            <a:r>
              <a:rPr lang="zh-TW" altLang="en-US" smtClean="0"/>
              <a:t>（</a:t>
            </a:r>
            <a:r>
              <a:rPr lang="en-US" altLang="zh-TW" smtClean="0"/>
              <a:t>Hyper Text Transfer Protocol</a:t>
            </a:r>
            <a:r>
              <a:rPr lang="zh-TW" altLang="en-US" smtClean="0"/>
              <a:t>）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網頁瀏覽器</a:t>
            </a:r>
          </a:p>
          <a:p>
            <a:pPr lvl="1"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187910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95" y="75583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網頁的主從式架構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由用戶端發出需求，主機給予回應</a:t>
            </a:r>
          </a:p>
          <a:p>
            <a:pPr eaLnBrk="1" hangingPunct="1"/>
            <a:endParaRPr lang="zh-TW" altLang="en-US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05" y="2544065"/>
            <a:ext cx="5536608" cy="367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712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HTTP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5650" y="1557338"/>
            <a:ext cx="6408738" cy="5113337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www</a:t>
            </a:r>
            <a:r>
              <a:rPr lang="zh-TW" altLang="en-US" dirty="0" smtClean="0"/>
              <a:t>所使用的基本通訊協定</a:t>
            </a:r>
          </a:p>
          <a:p>
            <a:pPr eaLnBrk="1" hangingPunct="1"/>
            <a:r>
              <a:rPr lang="en-US" altLang="zh-TW" dirty="0" smtClean="0"/>
              <a:t>URL</a:t>
            </a:r>
            <a:r>
              <a:rPr lang="zh-TW" altLang="en-US" dirty="0" smtClean="0"/>
              <a:t>的組成</a:t>
            </a:r>
          </a:p>
          <a:p>
            <a:pPr eaLnBrk="1" hangingPunct="1"/>
            <a:endParaRPr lang="zh-TW" altLang="en-US" dirty="0" smtClean="0"/>
          </a:p>
          <a:p>
            <a:pPr eaLnBrk="1" hangingPunct="1"/>
            <a:endParaRPr lang="zh-TW" altLang="en-US" sz="2000" dirty="0" smtClean="0"/>
          </a:p>
          <a:p>
            <a:pPr eaLnBrk="1" hangingPunct="1"/>
            <a:endParaRPr lang="zh-TW" altLang="en-US" sz="2000" dirty="0" smtClean="0"/>
          </a:p>
          <a:p>
            <a:pPr eaLnBrk="1" hangingPunct="1"/>
            <a:endParaRPr lang="zh-TW" altLang="en-US" sz="2000" dirty="0" smtClean="0"/>
          </a:p>
          <a:p>
            <a:pPr eaLnBrk="1" hangingPunct="1"/>
            <a:r>
              <a:rPr lang="zh-TW" altLang="en-US" dirty="0" smtClean="0"/>
              <a:t>透過</a:t>
            </a:r>
            <a:r>
              <a:rPr lang="en-US" altLang="zh-TW" dirty="0" smtClean="0"/>
              <a:t>Domain Name Server (DNS) </a:t>
            </a:r>
            <a:r>
              <a:rPr lang="zh-TW" altLang="en-US" dirty="0" smtClean="0"/>
              <a:t>讓使用者可以文字指定某一網路位址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67013"/>
            <a:ext cx="79248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071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HTTP </a:t>
            </a:r>
            <a:r>
              <a:rPr lang="en-US" altLang="zh-TW" sz="2000" smtClean="0"/>
              <a:t>(</a:t>
            </a:r>
            <a:r>
              <a:rPr lang="zh-TW" altLang="en-US" sz="2000" smtClean="0"/>
              <a:t>續</a:t>
            </a:r>
            <a:r>
              <a:rPr lang="en-US" altLang="zh-TW" sz="2000" smtClean="0"/>
              <a:t>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常見的主機命名名稱列表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mtClean="0"/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5"/>
            <a:ext cx="824547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833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網頁瀏覽器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 dirty="0" smtClean="0"/>
              <a:t>網頁瀏覽器為使用者瀏覽網頁的使用者代理人</a:t>
            </a:r>
          </a:p>
          <a:p>
            <a:pPr eaLnBrk="1" hangingPunct="1"/>
            <a:r>
              <a:rPr lang="zh-TW" altLang="en-US" dirty="0" smtClean="0"/>
              <a:t>第一個商品化的網頁瀏覽器為網景的</a:t>
            </a:r>
            <a:r>
              <a:rPr lang="en-US" altLang="zh-TW" dirty="0" smtClean="0"/>
              <a:t>Navigator</a:t>
            </a:r>
          </a:p>
          <a:p>
            <a:pPr eaLnBrk="1" hangingPunct="1"/>
            <a:r>
              <a:rPr lang="zh-TW" altLang="en-US" dirty="0" smtClean="0"/>
              <a:t>微軟在作業系統中附上</a:t>
            </a:r>
            <a:r>
              <a:rPr lang="en-US" altLang="zh-TW" dirty="0" smtClean="0"/>
              <a:t>Internet Explorer</a:t>
            </a:r>
          </a:p>
          <a:p>
            <a:pPr hangingPunct="1"/>
            <a:r>
              <a:rPr lang="zh-TW" altLang="en-US" dirty="0"/>
              <a:t>微軟已</a:t>
            </a:r>
            <a:r>
              <a:rPr lang="zh-TW" altLang="en-US" dirty="0" smtClean="0"/>
              <a:t>於</a:t>
            </a:r>
            <a:r>
              <a:rPr lang="en-US" altLang="zh-TW" dirty="0" smtClean="0"/>
              <a:t>2022 </a:t>
            </a:r>
            <a:r>
              <a:rPr lang="zh-TW" altLang="en-US" dirty="0"/>
              <a:t>年</a:t>
            </a:r>
            <a:r>
              <a:rPr lang="en-US" altLang="zh-TW" dirty="0"/>
              <a:t>6 </a:t>
            </a:r>
            <a:r>
              <a:rPr lang="zh-TW" altLang="en-US" dirty="0"/>
              <a:t>月</a:t>
            </a:r>
            <a:r>
              <a:rPr lang="en-US" altLang="zh-TW" dirty="0"/>
              <a:t>15 </a:t>
            </a:r>
            <a:r>
              <a:rPr lang="zh-TW" altLang="en-US" dirty="0"/>
              <a:t>日起就停止更新</a:t>
            </a:r>
            <a:r>
              <a:rPr lang="en-US" altLang="zh-TW" dirty="0" err="1"/>
              <a:t>InternetExplorer</a:t>
            </a:r>
            <a:r>
              <a:rPr lang="en-US" altLang="zh-TW" dirty="0"/>
              <a:t> </a:t>
            </a:r>
            <a:r>
              <a:rPr lang="zh-TW" altLang="en-US" dirty="0"/>
              <a:t>瀏覽器，而自</a:t>
            </a:r>
            <a:r>
              <a:rPr lang="en-US" altLang="zh-TW" dirty="0"/>
              <a:t>2023 </a:t>
            </a:r>
            <a:r>
              <a:rPr lang="zh-TW" altLang="en-US" dirty="0"/>
              <a:t>年</a:t>
            </a:r>
            <a:r>
              <a:rPr lang="en-US" altLang="zh-TW" dirty="0"/>
              <a:t>2 </a:t>
            </a:r>
            <a:r>
              <a:rPr lang="zh-TW" altLang="en-US" dirty="0"/>
              <a:t>月</a:t>
            </a:r>
            <a:r>
              <a:rPr lang="en-US" altLang="zh-TW" dirty="0"/>
              <a:t>14 </a:t>
            </a:r>
            <a:r>
              <a:rPr lang="zh-TW" altLang="en-US" dirty="0"/>
              <a:t>日起</a:t>
            </a:r>
            <a:r>
              <a:rPr lang="en-US" altLang="zh-TW" dirty="0"/>
              <a:t>IE </a:t>
            </a:r>
            <a:r>
              <a:rPr lang="zh-TW" altLang="en-US" dirty="0"/>
              <a:t>也</a:t>
            </a:r>
            <a:r>
              <a:rPr lang="zh-TW" altLang="en-US" dirty="0" smtClean="0"/>
              <a:t>不再能</a:t>
            </a:r>
            <a:r>
              <a:rPr lang="zh-TW" altLang="en-US" dirty="0"/>
              <a:t>使用。全面轉向尊循</a:t>
            </a:r>
            <a:r>
              <a:rPr lang="en-US" altLang="zh-TW" dirty="0"/>
              <a:t>WWW </a:t>
            </a:r>
            <a:r>
              <a:rPr lang="zh-TW" altLang="en-US" dirty="0"/>
              <a:t>開發協定標準的</a:t>
            </a:r>
            <a:r>
              <a:rPr lang="en-US" altLang="zh-TW" dirty="0"/>
              <a:t>Edge </a:t>
            </a:r>
            <a:r>
              <a:rPr lang="zh-TW" altLang="en-US" dirty="0"/>
              <a:t>瀏覽器。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除了</a:t>
            </a:r>
            <a:r>
              <a:rPr lang="en-US" altLang="zh-TW" dirty="0" smtClean="0"/>
              <a:t>IE</a:t>
            </a:r>
            <a:r>
              <a:rPr lang="zh-TW" altLang="en-US" dirty="0" smtClean="0"/>
              <a:t>之外，許多免費的網頁瀏覽器如</a:t>
            </a:r>
            <a:r>
              <a:rPr lang="en-US" altLang="zh-TW" dirty="0" err="1" smtClean="0"/>
              <a:t>FireFox</a:t>
            </a:r>
            <a:r>
              <a:rPr lang="zh-TW" altLang="en-US" dirty="0" smtClean="0"/>
              <a:t>、</a:t>
            </a:r>
            <a:r>
              <a:rPr lang="en-US" altLang="zh-TW" dirty="0" smtClean="0"/>
              <a:t>Chrome</a:t>
            </a:r>
            <a:r>
              <a:rPr lang="zh-TW" altLang="en-US" dirty="0" smtClean="0"/>
              <a:t>、</a:t>
            </a:r>
            <a:r>
              <a:rPr lang="en-US" altLang="zh-TW" dirty="0" smtClean="0"/>
              <a:t>Safari</a:t>
            </a:r>
            <a:r>
              <a:rPr lang="zh-TW" altLang="en-US" dirty="0" smtClean="0"/>
              <a:t>等皆有其使用者群</a:t>
            </a:r>
          </a:p>
        </p:txBody>
      </p:sp>
    </p:spTree>
    <p:extLst>
      <p:ext uri="{BB962C8B-B14F-4D97-AF65-F5344CB8AC3E}">
        <p14:creationId xmlns:p14="http://schemas.microsoft.com/office/powerpoint/2010/main" val="1338191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4000" smtClean="0"/>
              <a:t>Windows </a:t>
            </a:r>
            <a:r>
              <a:rPr lang="zh-TW" altLang="en-US" sz="4000" smtClean="0"/>
              <a:t>上的</a:t>
            </a:r>
            <a:r>
              <a:rPr lang="en-US" altLang="zh-TW" sz="4000" smtClean="0"/>
              <a:t> Internet Explorer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zh-TW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392827"/>
            <a:ext cx="7361442" cy="488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756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Linux </a:t>
            </a:r>
            <a:r>
              <a:rPr lang="zh-TW" altLang="en-US" smtClean="0"/>
              <a:t>上的</a:t>
            </a:r>
            <a:r>
              <a:rPr lang="en-US" altLang="zh-TW" smtClean="0"/>
              <a:t> Google Chrome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觀看同一個</a:t>
            </a:r>
            <a:r>
              <a:rPr lang="en-US" altLang="zh-TW" dirty="0" smtClean="0"/>
              <a:t>http://tw.yahoo.com/</a:t>
            </a:r>
            <a:r>
              <a:rPr lang="zh-TW" altLang="en-US" dirty="0" smtClean="0"/>
              <a:t>首頁</a:t>
            </a:r>
            <a:endParaRPr lang="en-US" altLang="zh-TW" dirty="0" smtClean="0"/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2110966"/>
            <a:ext cx="7065785" cy="401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510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3800" smtClean="0"/>
              <a:t>7-1 </a:t>
            </a:r>
            <a:r>
              <a:rPr lang="zh-TW" altLang="en-US" sz="3800" smtClean="0"/>
              <a:t>電子郵件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pPr eaLnBrk="1" hangingPunct="1"/>
            <a:r>
              <a:rPr lang="zh-TW" altLang="en-US" smtClean="0"/>
              <a:t>第一個殺手級應用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電子郵件系統示意圖</a:t>
            </a:r>
            <a:endParaRPr lang="en-US" altLang="zh-TW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15" y="2552204"/>
            <a:ext cx="5355822" cy="366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765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Mac OS X </a:t>
            </a:r>
            <a:r>
              <a:rPr lang="zh-TW" altLang="en-US" smtClean="0"/>
              <a:t>上的</a:t>
            </a:r>
            <a:r>
              <a:rPr lang="en-US" altLang="zh-TW" smtClean="0"/>
              <a:t> Safari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 eaLnBrk="1" hangingPunct="1"/>
            <a:r>
              <a:rPr lang="zh-TW" altLang="en-US" smtClean="0"/>
              <a:t>還是觀看</a:t>
            </a:r>
            <a:r>
              <a:rPr lang="en-US" altLang="zh-TW" smtClean="0"/>
              <a:t>http://tw.yahoo.com/</a:t>
            </a:r>
            <a:r>
              <a:rPr lang="zh-TW" altLang="en-US" smtClean="0"/>
              <a:t>首頁</a:t>
            </a:r>
            <a:endParaRPr lang="en-US" altLang="zh-TW" smtClean="0"/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2232024"/>
            <a:ext cx="5850650" cy="39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468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Firefox OS </a:t>
            </a:r>
            <a:r>
              <a:rPr lang="zh-TW" altLang="en-US" smtClean="0"/>
              <a:t>手機的瀏覽器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4978400" cy="4137025"/>
          </a:xfrm>
        </p:spPr>
        <p:txBody>
          <a:bodyPr/>
          <a:lstStyle/>
          <a:p>
            <a:pPr algn="l" eaLnBrk="1" hangingPunct="1"/>
            <a:r>
              <a:rPr lang="zh-TW" altLang="en-US" dirty="0" smtClean="0"/>
              <a:t>仍然是</a:t>
            </a:r>
            <a:r>
              <a:rPr lang="en-US" altLang="zh-TW" dirty="0" smtClean="0"/>
              <a:t>http://</a:t>
            </a:r>
            <a:r>
              <a:rPr lang="en-US" altLang="zh-TW" dirty="0" err="1" smtClean="0"/>
              <a:t>tw.yahoo.com</a:t>
            </a:r>
            <a:r>
              <a:rPr lang="en-US" altLang="zh-TW" dirty="0" smtClean="0"/>
              <a:t>/</a:t>
            </a:r>
            <a:r>
              <a:rPr lang="zh-TW" altLang="en-US" dirty="0" smtClean="0"/>
              <a:t>的首頁</a:t>
            </a:r>
            <a:endParaRPr lang="en-US" altLang="zh-TW" dirty="0" smtClean="0"/>
          </a:p>
          <a:p>
            <a:pPr algn="l" eaLnBrk="1" hangingPunct="1"/>
            <a:r>
              <a:rPr lang="zh-TW" altLang="en-US" dirty="0" smtClean="0"/>
              <a:t>只要網站寫得好，在不同的平台上、不同的瀏覽器，都可以得到近似的效果和體驗！</a:t>
            </a:r>
          </a:p>
        </p:txBody>
      </p:sp>
      <p:pic>
        <p:nvPicPr>
          <p:cNvPr id="307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25" y="1844675"/>
            <a:ext cx="2708780" cy="404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70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7-4 WWW</a:t>
            </a:r>
            <a:r>
              <a:rPr lang="zh-TW" altLang="en-US" dirty="0" smtClean="0"/>
              <a:t>及相關應用</a:t>
            </a:r>
            <a:endParaRPr lang="en-US" altLang="zh-TW" dirty="0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網際網路成功深入日常生活的一大原因</a:t>
            </a:r>
            <a:r>
              <a:rPr lang="en-US" altLang="zh-TW" smtClean="0"/>
              <a:t> – WWW</a:t>
            </a:r>
            <a:br>
              <a:rPr lang="en-US" altLang="zh-TW" smtClean="0"/>
            </a:br>
            <a:r>
              <a:rPr lang="en-US" altLang="zh-TW" smtClean="0"/>
              <a:t>World Wide Web</a:t>
            </a:r>
          </a:p>
          <a:p>
            <a:pPr eaLnBrk="1" hangingPunct="1"/>
            <a:r>
              <a:rPr lang="en-US" altLang="zh-TW" smtClean="0"/>
              <a:t> </a:t>
            </a:r>
            <a:r>
              <a:rPr lang="zh-TW" altLang="en-US" smtClean="0"/>
              <a:t>可傳輸圖文並茂的內容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主要使用</a:t>
            </a:r>
            <a:r>
              <a:rPr lang="en-US" altLang="zh-TW" smtClean="0"/>
              <a:t>HTTP</a:t>
            </a:r>
            <a:r>
              <a:rPr lang="zh-TW" altLang="en-US" smtClean="0"/>
              <a:t>協定進行資料傳輸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採用主從式的架構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WWW</a:t>
            </a:r>
            <a:r>
              <a:rPr lang="zh-TW" altLang="en-US" smtClean="0"/>
              <a:t>伺服器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WWW</a:t>
            </a:r>
            <a:r>
              <a:rPr lang="zh-TW" altLang="en-US" smtClean="0"/>
              <a:t>用戶端（瀏覽器）</a:t>
            </a:r>
            <a:endParaRPr lang="en-US" altLang="zh-TW" smtClean="0"/>
          </a:p>
          <a:p>
            <a:pPr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858289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68313" y="75583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搜尋引擎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輸入「關鍵字」，以找出使用者想得的資訊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利用「</a:t>
            </a:r>
            <a:r>
              <a:rPr lang="en-US" altLang="zh-TW" smtClean="0"/>
              <a:t>+</a:t>
            </a:r>
            <a:r>
              <a:rPr lang="zh-TW" altLang="en-US" smtClean="0"/>
              <a:t>」號或「</a:t>
            </a:r>
            <a:r>
              <a:rPr lang="en-US" altLang="zh-TW" smtClean="0"/>
              <a:t>- </a:t>
            </a:r>
            <a:r>
              <a:rPr lang="zh-TW" altLang="en-US" smtClean="0"/>
              <a:t>」過指定或排除關鍵字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搜尋引擎的營利方式：關鍵字廣告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每家搜尋引擎技術不同</a:t>
            </a:r>
          </a:p>
          <a:p>
            <a:pPr eaLnBrk="1" hangingPunct="1"/>
            <a:r>
              <a:rPr lang="zh-TW" altLang="en-US" smtClean="0"/>
              <a:t>可同時使用多家搜尋引擎以避免漏網之魚</a:t>
            </a:r>
          </a:p>
          <a:p>
            <a:pPr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4117328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搜尋引擎</a:t>
            </a:r>
            <a:r>
              <a:rPr lang="en-US" altLang="zh-TW" smtClean="0"/>
              <a:t> (</a:t>
            </a:r>
            <a:r>
              <a:rPr lang="zh-TW" altLang="en-US" smtClean="0"/>
              <a:t>續</a:t>
            </a:r>
            <a:r>
              <a:rPr lang="en-US" altLang="zh-TW" smtClean="0"/>
              <a:t>)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2582" y="1649413"/>
            <a:ext cx="2724263" cy="4137025"/>
          </a:xfrm>
        </p:spPr>
        <p:txBody>
          <a:bodyPr/>
          <a:lstStyle/>
          <a:p>
            <a:pPr algn="l" eaLnBrk="1" hangingPunct="1"/>
            <a:r>
              <a:rPr lang="zh-TW" altLang="en-US" dirty="0" smtClean="0"/>
              <a:t>不同業者的搜尋引擎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有著截然不同的風格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45" y="1493785"/>
            <a:ext cx="5530126" cy="522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235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即時通訊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 smtClean="0"/>
              <a:t>電子郵件的即時性較低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電話連絡的即時性較高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即時通訊則介於這二者之間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可能是最早的即時通軟體：</a:t>
            </a:r>
            <a:r>
              <a:rPr lang="en-US" altLang="zh-TW" smtClean="0"/>
              <a:t>1996</a:t>
            </a:r>
            <a:r>
              <a:rPr lang="zh-TW" altLang="en-US" smtClean="0"/>
              <a:t>年推出的</a:t>
            </a:r>
            <a:r>
              <a:rPr lang="en-US" altLang="zh-TW" smtClean="0"/>
              <a:t>ICQ</a:t>
            </a:r>
          </a:p>
          <a:p>
            <a:pPr lvl="1" eaLnBrk="1" hangingPunct="1"/>
            <a:r>
              <a:rPr lang="zh-TW" altLang="en-US" smtClean="0"/>
              <a:t>每個使用者有不同的使用者編號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7</a:t>
            </a:r>
            <a:r>
              <a:rPr lang="zh-TW" altLang="en-US" smtClean="0"/>
              <a:t>位或是更多位數的數字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1997</a:t>
            </a:r>
            <a:r>
              <a:rPr lang="zh-TW" altLang="en-US" smtClean="0"/>
              <a:t>年</a:t>
            </a:r>
            <a:r>
              <a:rPr lang="en-US" altLang="zh-TW" smtClean="0"/>
              <a:t>AOL(</a:t>
            </a:r>
            <a:r>
              <a:rPr lang="zh-TW" altLang="en-US" smtClean="0"/>
              <a:t>美國線上</a:t>
            </a:r>
            <a:r>
              <a:rPr lang="en-US" altLang="zh-TW" smtClean="0"/>
              <a:t>)</a:t>
            </a:r>
            <a:r>
              <a:rPr lang="zh-TW" altLang="en-US" smtClean="0"/>
              <a:t>推出</a:t>
            </a:r>
            <a:r>
              <a:rPr lang="en-US" altLang="zh-TW" smtClean="0"/>
              <a:t>AIM </a:t>
            </a:r>
            <a:r>
              <a:rPr lang="zh-TW" altLang="en-US" smtClean="0"/>
              <a:t>；微軟推出</a:t>
            </a:r>
            <a:r>
              <a:rPr lang="en-US" altLang="zh-TW" smtClean="0"/>
              <a:t>MSN</a:t>
            </a:r>
          </a:p>
          <a:p>
            <a:pPr lvl="1" eaLnBrk="1" hangingPunct="1"/>
            <a:r>
              <a:rPr lang="zh-TW" altLang="en-US" smtClean="0"/>
              <a:t>允許使用者自己命名的帳號</a:t>
            </a:r>
            <a:endParaRPr lang="en-US" altLang="zh-TW" smtClean="0"/>
          </a:p>
          <a:p>
            <a:pPr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335532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即時通訊</a:t>
            </a:r>
            <a:r>
              <a:rPr lang="en-US" altLang="zh-TW" smtClean="0"/>
              <a:t> (</a:t>
            </a:r>
            <a:r>
              <a:rPr lang="zh-TW" altLang="en-US" smtClean="0"/>
              <a:t>續</a:t>
            </a:r>
            <a:r>
              <a:rPr lang="en-US" altLang="zh-TW" smtClean="0"/>
              <a:t>)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即時通訊使用的網路協定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大多數都是私自開發封閉的應用層協定</a:t>
            </a:r>
            <a:endParaRPr lang="en-US" altLang="zh-TW" dirty="0" smtClean="0"/>
          </a:p>
          <a:p>
            <a:pPr lvl="1" eaLnBrk="1" hangingPunct="1"/>
            <a:r>
              <a:rPr lang="en-US" altLang="zh-TW" dirty="0" err="1" smtClean="0"/>
              <a:t>XMPP</a:t>
            </a:r>
            <a:r>
              <a:rPr lang="en-US" altLang="zh-TW" dirty="0" smtClean="0"/>
              <a:t> (Extensible Messaging and Presence Protocol)</a:t>
            </a:r>
            <a:br>
              <a:rPr lang="en-US" altLang="zh-TW" dirty="0" smtClean="0"/>
            </a:br>
            <a:r>
              <a:rPr lang="zh-TW" altLang="en-US" dirty="0" smtClean="0"/>
              <a:t>也稱為</a:t>
            </a:r>
            <a:r>
              <a:rPr lang="en-US" altLang="zh-TW" dirty="0" smtClean="0"/>
              <a:t>Jabber</a:t>
            </a:r>
            <a:r>
              <a:rPr lang="zh-TW" altLang="en-US" dirty="0" smtClean="0"/>
              <a:t>，是少數標準化的即時通訊協定</a:t>
            </a:r>
            <a:endParaRPr lang="en-US" altLang="zh-TW" dirty="0" smtClean="0"/>
          </a:p>
          <a:p>
            <a:pPr eaLnBrk="1" hangingPunct="1"/>
            <a:r>
              <a:rPr lang="zh-TW" altLang="en-US" sz="2400" dirty="0" smtClean="0"/>
              <a:t>即時通訊軟體百家爭嗚的時代，也出現整合的軟體</a:t>
            </a:r>
            <a:endParaRPr lang="en-US" altLang="zh-TW" sz="2400" dirty="0" smtClean="0"/>
          </a:p>
          <a:p>
            <a:pPr lvl="1" eaLnBrk="1" hangingPunct="1"/>
            <a:r>
              <a:rPr lang="en-US" altLang="zh-TW" dirty="0" smtClean="0"/>
              <a:t>Mac</a:t>
            </a:r>
            <a:r>
              <a:rPr lang="zh-TW" altLang="en-US" dirty="0" smtClean="0"/>
              <a:t>電腦上的</a:t>
            </a:r>
            <a:r>
              <a:rPr lang="en-US" altLang="zh-TW" dirty="0" err="1" smtClean="0"/>
              <a:t>Adium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跨平台的</a:t>
            </a:r>
            <a:r>
              <a:rPr lang="en-US" altLang="zh-TW" dirty="0" smtClean="0"/>
              <a:t>Pidgin (</a:t>
            </a:r>
            <a:r>
              <a:rPr lang="zh-TW" altLang="en-US" dirty="0" smtClean="0"/>
              <a:t>原本叫做</a:t>
            </a:r>
            <a:r>
              <a:rPr lang="en-US" altLang="zh-TW" dirty="0" err="1" smtClean="0"/>
              <a:t>Gaim</a:t>
            </a:r>
            <a:r>
              <a:rPr lang="en-US" altLang="zh-TW" dirty="0" smtClean="0"/>
              <a:t>)</a:t>
            </a:r>
            <a:r>
              <a:rPr lang="zh-TW" altLang="en-US" dirty="0" smtClean="0"/>
              <a:t>和</a:t>
            </a:r>
            <a:r>
              <a:rPr lang="en-US" altLang="zh-TW" dirty="0" smtClean="0"/>
              <a:t>Trillian</a:t>
            </a:r>
          </a:p>
          <a:p>
            <a:pPr lvl="1" eaLnBrk="1" hangingPunct="1"/>
            <a:r>
              <a:rPr lang="zh-TW" altLang="en-US" dirty="0" smtClean="0"/>
              <a:t>一個軟體可以同時登入多個不同的帳號</a:t>
            </a:r>
          </a:p>
        </p:txBody>
      </p:sp>
    </p:spTree>
    <p:extLst>
      <p:ext uri="{BB962C8B-B14F-4D97-AF65-F5344CB8AC3E}">
        <p14:creationId xmlns:p14="http://schemas.microsoft.com/office/powerpoint/2010/main" val="3890377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行動裝置上的即時通訊軟體</a:t>
            </a: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973263"/>
            <a:ext cx="2216150" cy="389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73263"/>
            <a:ext cx="2216150" cy="3903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1973263"/>
            <a:ext cx="2211387" cy="389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1973263"/>
            <a:ext cx="2217737" cy="3903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243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網路遊戲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68313" y="17732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獨樂樂不如眾樂樂</a:t>
            </a:r>
            <a:endParaRPr lang="en-US" altLang="zh-TW" sz="2400" smtClean="0"/>
          </a:p>
          <a:p>
            <a:pPr eaLnBrk="1" hangingPunct="1"/>
            <a:r>
              <a:rPr lang="zh-TW" altLang="en-US" sz="2400" smtClean="0"/>
              <a:t>區域網路裡的網路遊戲</a:t>
            </a:r>
            <a:r>
              <a:rPr lang="en-US" altLang="zh-TW" sz="2400" smtClean="0"/>
              <a:t> (</a:t>
            </a:r>
            <a:r>
              <a:rPr lang="zh-TW" altLang="en-US" sz="2400" smtClean="0"/>
              <a:t>古老的遊戲</a:t>
            </a:r>
            <a:r>
              <a:rPr lang="en-US" altLang="zh-TW" sz="2400" smtClean="0"/>
              <a:t>)</a:t>
            </a:r>
          </a:p>
          <a:p>
            <a:pPr lvl="1" eaLnBrk="1" hangingPunct="1"/>
            <a:r>
              <a:rPr lang="zh-TW" altLang="en-US" sz="2400" smtClean="0"/>
              <a:t>玩家通常需要在同一個房間裡</a:t>
            </a:r>
            <a:endParaRPr lang="en-US" altLang="zh-TW" sz="2400" smtClean="0"/>
          </a:p>
          <a:p>
            <a:pPr lvl="1" eaLnBrk="1" hangingPunct="1"/>
            <a:r>
              <a:rPr lang="zh-TW" altLang="en-US" sz="2400" smtClean="0"/>
              <a:t>透過</a:t>
            </a:r>
            <a:r>
              <a:rPr lang="en-US" altLang="zh-TW" sz="2400" smtClean="0"/>
              <a:t>NetBIOS</a:t>
            </a:r>
            <a:r>
              <a:rPr lang="zh-TW" altLang="en-US" sz="2400" smtClean="0"/>
              <a:t>、</a:t>
            </a:r>
            <a:r>
              <a:rPr lang="en-US" altLang="zh-TW" sz="2400" smtClean="0"/>
              <a:t>NetBEUI</a:t>
            </a:r>
            <a:r>
              <a:rPr lang="zh-TW" altLang="en-US" sz="2400" smtClean="0"/>
              <a:t>、或是</a:t>
            </a:r>
            <a:r>
              <a:rPr lang="en-US" altLang="zh-TW" sz="2400" smtClean="0"/>
              <a:t>IPX</a:t>
            </a:r>
            <a:r>
              <a:rPr lang="zh-TW" altLang="en-US" sz="2400" smtClean="0"/>
              <a:t>等協定連線</a:t>
            </a:r>
            <a:endParaRPr lang="en-US" altLang="zh-TW" sz="2400" smtClean="0"/>
          </a:p>
          <a:p>
            <a:pPr lvl="1" eaLnBrk="1" hangingPunct="1"/>
            <a:r>
              <a:rPr lang="en-US" altLang="zh-TW" sz="2400" smtClean="0"/>
              <a:t>Doom (</a:t>
            </a:r>
            <a:r>
              <a:rPr lang="zh-TW" altLang="en-US" sz="2400" smtClean="0"/>
              <a:t>第一人稱射擊</a:t>
            </a:r>
            <a:r>
              <a:rPr lang="en-US" altLang="zh-TW" sz="2400" smtClean="0"/>
              <a:t>)</a:t>
            </a:r>
            <a:r>
              <a:rPr lang="zh-TW" altLang="en-US" sz="2400" smtClean="0"/>
              <a:t>、</a:t>
            </a:r>
            <a:r>
              <a:rPr lang="en-US" altLang="zh-TW" sz="2400" smtClean="0"/>
              <a:t>Warcraft 2 (</a:t>
            </a:r>
            <a:r>
              <a:rPr lang="zh-TW" altLang="en-US" sz="2400" smtClean="0"/>
              <a:t>即時戰略</a:t>
            </a:r>
            <a:r>
              <a:rPr lang="en-US" altLang="zh-TW" sz="2400" smtClean="0"/>
              <a:t>)</a:t>
            </a:r>
            <a:r>
              <a:rPr lang="zh-TW" altLang="en-US" sz="2400" smtClean="0"/>
              <a:t>等等</a:t>
            </a:r>
            <a:endParaRPr lang="en-US" altLang="zh-TW" sz="2400" smtClean="0"/>
          </a:p>
          <a:p>
            <a:pPr eaLnBrk="1" hangingPunct="1"/>
            <a:r>
              <a:rPr lang="zh-TW" altLang="en-US" sz="2400" smtClean="0"/>
              <a:t>透過</a:t>
            </a:r>
            <a:r>
              <a:rPr lang="en-US" altLang="zh-TW" sz="2400" smtClean="0"/>
              <a:t>TCP/IP</a:t>
            </a:r>
            <a:r>
              <a:rPr lang="zh-TW" altLang="en-US" sz="2400" smtClean="0"/>
              <a:t>協定，可以進行與遠端玩家的連線對戰</a:t>
            </a:r>
            <a:endParaRPr lang="en-US" altLang="zh-TW" sz="2400" smtClean="0"/>
          </a:p>
          <a:p>
            <a:pPr lvl="1" eaLnBrk="1" hangingPunct="1"/>
            <a:r>
              <a:rPr lang="en-US" altLang="zh-TW" sz="2400" smtClean="0"/>
              <a:t>CounterStrike (</a:t>
            </a:r>
            <a:r>
              <a:rPr lang="zh-TW" altLang="en-US" sz="2400" smtClean="0"/>
              <a:t>第一次稱射擊</a:t>
            </a:r>
            <a:r>
              <a:rPr lang="en-US" altLang="zh-TW" sz="2400" smtClean="0"/>
              <a:t>)</a:t>
            </a:r>
          </a:p>
          <a:p>
            <a:pPr lvl="1" eaLnBrk="1" hangingPunct="1"/>
            <a:r>
              <a:rPr lang="en-US" altLang="zh-TW" sz="2400" smtClean="0"/>
              <a:t>Starcraft</a:t>
            </a:r>
            <a:r>
              <a:rPr lang="zh-TW" altLang="en-US" sz="2400" smtClean="0"/>
              <a:t>、</a:t>
            </a:r>
            <a:r>
              <a:rPr lang="en-US" altLang="zh-TW" sz="2400" smtClean="0"/>
              <a:t>Warcraft 3</a:t>
            </a:r>
            <a:r>
              <a:rPr lang="zh-TW" altLang="en-US" sz="2400" smtClean="0"/>
              <a:t>、</a:t>
            </a:r>
            <a:r>
              <a:rPr lang="en-US" altLang="zh-TW" sz="2400" smtClean="0"/>
              <a:t>LOL (</a:t>
            </a:r>
            <a:r>
              <a:rPr lang="zh-TW" altLang="en-US" sz="2400" smtClean="0"/>
              <a:t>即時戰略</a:t>
            </a:r>
            <a:r>
              <a:rPr lang="en-US" altLang="zh-TW" sz="2400" smtClean="0"/>
              <a:t>) </a:t>
            </a:r>
            <a:r>
              <a:rPr lang="zh-TW" altLang="en-US" sz="2400" smtClean="0"/>
              <a:t>等等</a:t>
            </a:r>
            <a:endParaRPr lang="en-US" altLang="zh-TW" sz="2400" smtClean="0"/>
          </a:p>
        </p:txBody>
      </p:sp>
    </p:spTree>
    <p:extLst>
      <p:ext uri="{BB962C8B-B14F-4D97-AF65-F5344CB8AC3E}">
        <p14:creationId xmlns:p14="http://schemas.microsoft.com/office/powerpoint/2010/main" val="1476640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進階的</a:t>
            </a:r>
            <a:r>
              <a:rPr lang="en-US" altLang="zh-TW" dirty="0" smtClean="0"/>
              <a:t>WWW</a:t>
            </a:r>
            <a:r>
              <a:rPr lang="zh-TW" altLang="en-US" dirty="0" smtClean="0"/>
              <a:t>技術與線上遊戲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z="2400" smtClean="0"/>
              <a:t>靜態的</a:t>
            </a:r>
            <a:r>
              <a:rPr lang="en-US" altLang="zh-TW" sz="2400" smtClean="0"/>
              <a:t>HTML</a:t>
            </a:r>
            <a:r>
              <a:rPr lang="zh-TW" altLang="en-US" sz="2400" smtClean="0"/>
              <a:t>文字和圖片，無法滿足現在的使用者</a:t>
            </a:r>
            <a:endParaRPr lang="en-US" altLang="zh-TW" sz="2400" smtClean="0"/>
          </a:p>
          <a:p>
            <a:pPr eaLnBrk="1" hangingPunct="1"/>
            <a:r>
              <a:rPr lang="zh-TW" altLang="en-US" sz="2400" smtClean="0"/>
              <a:t>進階的</a:t>
            </a:r>
            <a:r>
              <a:rPr lang="en-US" altLang="zh-TW" sz="2400" smtClean="0"/>
              <a:t>WWW</a:t>
            </a:r>
            <a:r>
              <a:rPr lang="zh-TW" altLang="en-US" sz="2400" smtClean="0"/>
              <a:t>技術</a:t>
            </a:r>
            <a:endParaRPr lang="en-US" altLang="zh-TW" sz="2400" smtClean="0"/>
          </a:p>
          <a:p>
            <a:pPr lvl="1" eaLnBrk="1" hangingPunct="1"/>
            <a:r>
              <a:rPr lang="en-US" altLang="zh-TW" sz="2400" smtClean="0"/>
              <a:t>Java</a:t>
            </a:r>
            <a:r>
              <a:rPr lang="zh-TW" altLang="en-US" sz="2400" smtClean="0"/>
              <a:t>、</a:t>
            </a:r>
            <a:r>
              <a:rPr lang="en-US" altLang="zh-TW" sz="2400" smtClean="0"/>
              <a:t>Flash</a:t>
            </a:r>
            <a:r>
              <a:rPr lang="zh-TW" altLang="en-US" sz="2400" smtClean="0"/>
              <a:t>等</a:t>
            </a:r>
            <a:r>
              <a:rPr lang="en-US" altLang="zh-TW" sz="2400" smtClean="0"/>
              <a:t> (</a:t>
            </a:r>
            <a:r>
              <a:rPr lang="zh-TW" altLang="en-US" sz="2400" smtClean="0"/>
              <a:t>需要額外安裝外掛軟體</a:t>
            </a:r>
            <a:r>
              <a:rPr lang="en-US" altLang="zh-TW" sz="2400" smtClean="0"/>
              <a:t>)</a:t>
            </a:r>
          </a:p>
          <a:p>
            <a:pPr lvl="1" eaLnBrk="1" hangingPunct="1"/>
            <a:r>
              <a:rPr lang="en-US" altLang="zh-TW" sz="2400" smtClean="0"/>
              <a:t>Javascript</a:t>
            </a:r>
            <a:r>
              <a:rPr lang="zh-TW" altLang="en-US" sz="2400" smtClean="0"/>
              <a:t>、</a:t>
            </a:r>
            <a:r>
              <a:rPr lang="en-US" altLang="zh-TW" sz="2400" smtClean="0"/>
              <a:t>AJAX</a:t>
            </a:r>
          </a:p>
          <a:p>
            <a:pPr lvl="1" eaLnBrk="1" hangingPunct="1"/>
            <a:r>
              <a:rPr lang="en-US" altLang="zh-TW" sz="2400" smtClean="0"/>
              <a:t>HTML4</a:t>
            </a:r>
            <a:r>
              <a:rPr lang="zh-TW" altLang="en-US" sz="2400" smtClean="0"/>
              <a:t>的</a:t>
            </a:r>
            <a:r>
              <a:rPr lang="en-US" altLang="zh-TW" sz="2400" smtClean="0"/>
              <a:t>DOM</a:t>
            </a:r>
            <a:r>
              <a:rPr lang="zh-TW" altLang="en-US" sz="2400" smtClean="0"/>
              <a:t>模型、</a:t>
            </a:r>
            <a:r>
              <a:rPr lang="en-US" altLang="ja-JP" sz="2400" smtClean="0"/>
              <a:t>HTML5</a:t>
            </a:r>
            <a:r>
              <a:rPr lang="zh-TW" altLang="en-US" sz="2400" smtClean="0"/>
              <a:t>更多的多媒體支援</a:t>
            </a:r>
            <a:endParaRPr lang="en-US" altLang="zh-TW" sz="2400" smtClean="0"/>
          </a:p>
          <a:p>
            <a:pPr lvl="1" eaLnBrk="1" hangingPunct="1"/>
            <a:r>
              <a:rPr lang="en-US" altLang="zh-TW" sz="2400" smtClean="0"/>
              <a:t>WebSocket</a:t>
            </a:r>
            <a:r>
              <a:rPr lang="zh-TW" altLang="en-US" sz="2400" smtClean="0"/>
              <a:t>支援一般普通的</a:t>
            </a:r>
            <a:r>
              <a:rPr lang="en-US" altLang="zh-TW" sz="2400" smtClean="0"/>
              <a:t>TCP</a:t>
            </a:r>
            <a:r>
              <a:rPr lang="zh-TW" altLang="en-US" sz="2400" smtClean="0"/>
              <a:t>網路傳輸</a:t>
            </a:r>
            <a:endParaRPr lang="en-US" altLang="ja-JP" sz="2400" smtClean="0"/>
          </a:p>
          <a:p>
            <a:pPr lvl="1" eaLnBrk="1" hangingPunct="1"/>
            <a:r>
              <a:rPr lang="en-US" altLang="zh-TW" sz="2400" smtClean="0"/>
              <a:t>WebRTC</a:t>
            </a:r>
            <a:r>
              <a:rPr lang="zh-TW" altLang="en-US" sz="2400" smtClean="0"/>
              <a:t>支援</a:t>
            </a:r>
            <a:r>
              <a:rPr lang="en-US" altLang="zh-TW" sz="2400" smtClean="0"/>
              <a:t>WWW</a:t>
            </a:r>
            <a:r>
              <a:rPr lang="zh-TW" altLang="en-US" sz="2400" smtClean="0"/>
              <a:t>用戶端之間的直接傳輸</a:t>
            </a:r>
            <a:endParaRPr lang="en-US" altLang="zh-TW" sz="2400" smtClean="0"/>
          </a:p>
          <a:p>
            <a:pPr lvl="1" eaLnBrk="1" hangingPunct="1"/>
            <a:r>
              <a:rPr lang="en-US" altLang="zh-TW" sz="2400" smtClean="0"/>
              <a:t>WebGL</a:t>
            </a:r>
            <a:r>
              <a:rPr lang="zh-TW" altLang="en-US" sz="2400" smtClean="0"/>
              <a:t>提供網頁上的</a:t>
            </a:r>
            <a:r>
              <a:rPr lang="en-US" altLang="zh-TW" sz="2400" smtClean="0"/>
              <a:t>3D</a:t>
            </a:r>
            <a:r>
              <a:rPr lang="zh-TW" altLang="en-US" sz="2400" smtClean="0"/>
              <a:t>效果</a:t>
            </a:r>
          </a:p>
        </p:txBody>
      </p:sp>
    </p:spTree>
    <p:extLst>
      <p:ext uri="{BB962C8B-B14F-4D97-AF65-F5344CB8AC3E}">
        <p14:creationId xmlns:p14="http://schemas.microsoft.com/office/powerpoint/2010/main" val="4252493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Email </a:t>
            </a:r>
            <a:r>
              <a:rPr lang="zh-TW" altLang="en-US" smtClean="0"/>
              <a:t>位址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「使用者名稱</a:t>
            </a:r>
            <a:r>
              <a:rPr lang="en-US" altLang="zh-TW" smtClean="0"/>
              <a:t>@</a:t>
            </a:r>
            <a:r>
              <a:rPr lang="zh-TW" altLang="en-US" smtClean="0"/>
              <a:t>網域名稱」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範例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sample.user@gmail.com</a:t>
            </a:r>
          </a:p>
          <a:p>
            <a:pPr lvl="1" eaLnBrk="1" hangingPunct="1"/>
            <a:r>
              <a:rPr lang="en-US" altLang="zh-TW" smtClean="0"/>
              <a:t>user1@yahoo.com</a:t>
            </a:r>
          </a:p>
          <a:p>
            <a:pPr lvl="1" eaLnBrk="1" hangingPunct="1"/>
            <a:r>
              <a:rPr lang="en-US" altLang="zh-TW" smtClean="0"/>
              <a:t>anotheruser@ntu.edu.tw</a:t>
            </a:r>
          </a:p>
          <a:p>
            <a:pPr lvl="1"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968015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範例：使用</a:t>
            </a:r>
            <a:r>
              <a:rPr lang="en-US" altLang="zh-TW" dirty="0" err="1" smtClean="0"/>
              <a:t>HTML5</a:t>
            </a:r>
            <a:r>
              <a:rPr lang="zh-TW" altLang="en-US" dirty="0" smtClean="0"/>
              <a:t>的遊戲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復古版的超級瑪莉歐</a:t>
            </a:r>
          </a:p>
        </p:txBody>
      </p:sp>
      <p:pic>
        <p:nvPicPr>
          <p:cNvPr id="430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69" y="2308225"/>
            <a:ext cx="6029287" cy="37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466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範例：使用</a:t>
            </a:r>
            <a:r>
              <a:rPr lang="en-US" altLang="zh-TW" smtClean="0"/>
              <a:t>WebSocket</a:t>
            </a:r>
            <a:r>
              <a:rPr lang="zh-TW" altLang="en-US" smtClean="0"/>
              <a:t>的應用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1" y="1989138"/>
            <a:ext cx="3349714" cy="4137025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zh-TW" b="0" dirty="0"/>
              <a:t>Google</a:t>
            </a:r>
            <a:r>
              <a:rPr lang="zh-TW" altLang="en-US" b="0" dirty="0"/>
              <a:t>推出的</a:t>
            </a:r>
            <a:r>
              <a:rPr lang="en-US" altLang="zh-TW" b="0" dirty="0"/>
              <a:t>Shared Piano</a:t>
            </a:r>
            <a:r>
              <a:rPr lang="zh-TW" altLang="en-US" b="0" dirty="0"/>
              <a:t>遊戲。玩家可以透過瀏覽器共享鋼琴，進行有趣的「多手」聯彈（</a:t>
            </a:r>
            <a:r>
              <a:rPr lang="en-US" altLang="zh-TW" b="0" dirty="0"/>
              <a:t>https://</a:t>
            </a:r>
          </a:p>
          <a:p>
            <a:pPr marL="442913" indent="0" algn="l">
              <a:buNone/>
            </a:pPr>
            <a:r>
              <a:rPr lang="en-US" altLang="zh-TW" b="0" dirty="0"/>
              <a:t>experiments.withgoogle.com/shared-piano</a:t>
            </a:r>
            <a:r>
              <a:rPr lang="zh-TW" altLang="en-US" b="0" dirty="0"/>
              <a:t>）</a:t>
            </a:r>
          </a:p>
          <a:p>
            <a:pPr algn="l"/>
            <a:endParaRPr lang="zh-TW" alt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915" y="2168860"/>
            <a:ext cx="5018093" cy="355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615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範例：網頁版的第一人稱射擊</a:t>
            </a:r>
          </a:p>
        </p:txBody>
      </p:sp>
      <p:sp>
        <p:nvSpPr>
          <p:cNvPr id="45059" name="Content Placeholder 5"/>
          <p:cNvSpPr>
            <a:spLocks noGrp="1"/>
          </p:cNvSpPr>
          <p:nvPr>
            <p:ph idx="1"/>
          </p:nvPr>
        </p:nvSpPr>
        <p:spPr>
          <a:xfrm>
            <a:off x="457200" y="1557338"/>
            <a:ext cx="8615300" cy="4568825"/>
          </a:xfrm>
        </p:spPr>
        <p:txBody>
          <a:bodyPr/>
          <a:lstStyle/>
          <a:p>
            <a:pPr algn="l"/>
            <a:r>
              <a:rPr lang="en-US" altLang="zh-TW" sz="2400" b="0" dirty="0" smtClean="0"/>
              <a:t>Mozilla</a:t>
            </a:r>
            <a:r>
              <a:rPr lang="zh-TW" altLang="en-US" sz="2400" b="0" dirty="0"/>
              <a:t>上實做的第一人稱射擊多人線上遊戲</a:t>
            </a:r>
            <a:r>
              <a:rPr lang="zh-TW" altLang="en-US" sz="2400" b="0" dirty="0" smtClean="0"/>
              <a:t>。</a:t>
            </a:r>
            <a:endParaRPr lang="en-US" altLang="zh-TW" sz="2400" b="0" dirty="0" smtClean="0"/>
          </a:p>
          <a:p>
            <a:pPr algn="l"/>
            <a:r>
              <a:rPr lang="zh-TW" altLang="en-US" sz="2400" b="0" dirty="0" smtClean="0"/>
              <a:t>用</a:t>
            </a:r>
            <a:r>
              <a:rPr lang="en-US" altLang="zh-TW" sz="2400" b="0" dirty="0" err="1" smtClean="0"/>
              <a:t>WebGL</a:t>
            </a:r>
            <a:r>
              <a:rPr lang="zh-TW" altLang="en-US" sz="2400" b="0" dirty="0"/>
              <a:t>技術也可以在瀏覽器裡實現</a:t>
            </a:r>
            <a:r>
              <a:rPr lang="en-US" altLang="zh-TW" sz="2400" b="0" dirty="0" err="1"/>
              <a:t>3D</a:t>
            </a:r>
            <a:r>
              <a:rPr lang="zh-TW" altLang="en-US" sz="2400" b="0" dirty="0" smtClean="0"/>
              <a:t>遊戲（</a:t>
            </a:r>
            <a:r>
              <a:rPr lang="en-US" altLang="zh-TW" sz="2400" b="0" dirty="0">
                <a:hlinkClick r:id="rId2"/>
              </a:rPr>
              <a:t>https://</a:t>
            </a:r>
            <a:r>
              <a:rPr lang="en-US" altLang="zh-TW" sz="2400" b="0" dirty="0" err="1">
                <a:hlinkClick r:id="rId2"/>
              </a:rPr>
              <a:t>kripken.github.io</a:t>
            </a:r>
            <a:r>
              <a:rPr lang="en-US" altLang="zh-TW" sz="2400" b="0" dirty="0">
                <a:hlinkClick r:id="rId2"/>
              </a:rPr>
              <a:t>/</a:t>
            </a:r>
            <a:r>
              <a:rPr lang="en-US" altLang="zh-TW" sz="2400" b="0" dirty="0" err="1">
                <a:hlinkClick r:id="rId2"/>
              </a:rPr>
              <a:t>misc</a:t>
            </a:r>
            <a:r>
              <a:rPr lang="en-US" altLang="zh-TW" sz="2400" b="0" dirty="0">
                <a:hlinkClick r:id="rId2"/>
              </a:rPr>
              <a:t>-</a:t>
            </a:r>
            <a:r>
              <a:rPr lang="en-US" altLang="zh-TW" sz="2400" b="0" dirty="0" err="1">
                <a:hlinkClick r:id="rId2"/>
              </a:rPr>
              <a:t>js</a:t>
            </a:r>
            <a:r>
              <a:rPr lang="en-US" altLang="zh-TW" sz="2400" b="0" dirty="0">
                <a:hlinkClick r:id="rId2"/>
              </a:rPr>
              <a:t>-benchmarks/banana/</a:t>
            </a:r>
            <a:r>
              <a:rPr lang="zh-TW" altLang="en-US" sz="2400" b="0" dirty="0" smtClean="0"/>
              <a:t>）。</a:t>
            </a:r>
            <a:endParaRPr lang="en-US" altLang="zh-TW" sz="2400" b="0" dirty="0" smtClean="0"/>
          </a:p>
          <a:p>
            <a:pPr algn="l"/>
            <a:r>
              <a:rPr lang="zh-TW" altLang="en-US" sz="2400" b="0" dirty="0" smtClean="0"/>
              <a:t>在</a:t>
            </a:r>
            <a:r>
              <a:rPr lang="zh-TW" altLang="en-US" sz="2400" b="0" dirty="0"/>
              <a:t>全螢幕畫面下，幾乎感覺不到這是用</a:t>
            </a:r>
            <a:r>
              <a:rPr lang="zh-TW" altLang="en-US" sz="2400" b="0" dirty="0" smtClean="0"/>
              <a:t>瀏覽器</a:t>
            </a:r>
            <a:r>
              <a:rPr lang="zh-TW" altLang="en-US" sz="2400" b="0" dirty="0"/>
              <a:t>做的遊戲。</a:t>
            </a:r>
            <a:endParaRPr lang="en-US" altLang="zh-TW" sz="2400" dirty="0" smtClean="0"/>
          </a:p>
        </p:txBody>
      </p:sp>
      <p:pic>
        <p:nvPicPr>
          <p:cNvPr id="450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15" y="3792840"/>
            <a:ext cx="387032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9071"/>
            <a:ext cx="4572000" cy="244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474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範例：網頁版的</a:t>
            </a:r>
            <a:r>
              <a:rPr lang="en-US" altLang="zh-TW" smtClean="0"/>
              <a:t>3D</a:t>
            </a:r>
            <a:r>
              <a:rPr lang="zh-TW" altLang="en-US" smtClean="0"/>
              <a:t>虛擬王國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199" y="1685925"/>
            <a:ext cx="8570295" cy="4440238"/>
          </a:xfrm>
        </p:spPr>
        <p:txBody>
          <a:bodyPr>
            <a:normAutofit/>
          </a:bodyPr>
          <a:lstStyle/>
          <a:p>
            <a:r>
              <a:rPr lang="zh-TW" altLang="en-US" sz="2400" b="0" dirty="0"/>
              <a:t>用</a:t>
            </a:r>
            <a:r>
              <a:rPr lang="en-US" altLang="zh-TW" sz="2400" b="0" dirty="0" smtClean="0"/>
              <a:t>JavaScript </a:t>
            </a:r>
            <a:r>
              <a:rPr lang="en-US" altLang="zh-TW" sz="2400" b="0" dirty="0" err="1"/>
              <a:t>WebGL</a:t>
            </a:r>
            <a:r>
              <a:rPr lang="zh-TW" altLang="en-US" sz="2400" b="0" dirty="0"/>
              <a:t>函式庫實現類似</a:t>
            </a:r>
            <a:r>
              <a:rPr lang="en-US" altLang="zh-TW" sz="2400" b="0" dirty="0" err="1" smtClean="0"/>
              <a:t>Minecraft</a:t>
            </a:r>
            <a:r>
              <a:rPr lang="zh-TW" altLang="en-US" sz="2400" b="0" dirty="0"/>
              <a:t>的場影展示</a:t>
            </a:r>
            <a:r>
              <a:rPr lang="zh-TW" altLang="en-US" sz="2400" b="0" dirty="0" smtClean="0"/>
              <a:t>。</a:t>
            </a:r>
            <a:endParaRPr lang="en-US" altLang="zh-TW" sz="2400" b="0" dirty="0" smtClean="0"/>
          </a:p>
          <a:p>
            <a:pPr algn="l"/>
            <a:r>
              <a:rPr lang="en-US" altLang="zh-TW" sz="2400" b="0" dirty="0" smtClean="0"/>
              <a:t>https</a:t>
            </a:r>
            <a:r>
              <a:rPr lang="en-US" altLang="zh-TW" sz="2400" b="0" dirty="0"/>
              <a:t>://</a:t>
            </a:r>
            <a:r>
              <a:rPr lang="en-US" altLang="zh-TW" sz="2400" b="0" dirty="0" err="1" smtClean="0"/>
              <a:t>threejs.org</a:t>
            </a:r>
            <a:r>
              <a:rPr lang="en-US" altLang="zh-TW" sz="2400" b="0" dirty="0" smtClean="0"/>
              <a:t>/examples</a:t>
            </a:r>
            <a:r>
              <a:rPr lang="en-US" altLang="zh-TW" sz="2400" b="0" dirty="0"/>
              <a:t>/#</a:t>
            </a:r>
            <a:r>
              <a:rPr lang="en-US" altLang="zh-TW" sz="2400" b="0" dirty="0" err="1"/>
              <a:t>webgl_geometry_minecraft_ao</a:t>
            </a:r>
            <a:r>
              <a:rPr lang="zh-TW" altLang="en-US" sz="2400" b="0" dirty="0" smtClean="0"/>
              <a:t>。</a:t>
            </a:r>
            <a:endParaRPr lang="en-US" altLang="zh-TW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54" y="3023955"/>
            <a:ext cx="5895655" cy="315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740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範例：網頁版的乒乓球對戰遊戲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使用</a:t>
            </a:r>
            <a:r>
              <a:rPr lang="en-US" altLang="zh-TW" dirty="0" err="1" smtClean="0"/>
              <a:t>WebRTC</a:t>
            </a:r>
            <a:r>
              <a:rPr lang="zh-TW" altLang="en-US" dirty="0" smtClean="0"/>
              <a:t>技術，二個玩家可以直接交換資料</a:t>
            </a:r>
          </a:p>
          <a:p>
            <a:pPr hangingPunct="1"/>
            <a:r>
              <a:rPr lang="zh-TW" altLang="en-US" b="0" dirty="0"/>
              <a:t>（</a:t>
            </a:r>
            <a:r>
              <a:rPr lang="en-US" altLang="zh-TW" b="0" dirty="0"/>
              <a:t>https://</a:t>
            </a:r>
            <a:r>
              <a:rPr lang="en-US" altLang="zh-TW" b="0" dirty="0" err="1"/>
              <a:t>experiments.withgoogle.com</a:t>
            </a:r>
            <a:r>
              <a:rPr lang="en-US" altLang="zh-TW" b="0" dirty="0"/>
              <a:t>/cube-slam</a:t>
            </a:r>
            <a:r>
              <a:rPr lang="zh-TW" altLang="en-US" b="0" dirty="0"/>
              <a:t>）</a:t>
            </a:r>
            <a:endParaRPr lang="en-US" altLang="zh-TW" dirty="0" smtClean="0"/>
          </a:p>
        </p:txBody>
      </p:sp>
      <p:pic>
        <p:nvPicPr>
          <p:cNvPr id="471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1" y="3068638"/>
            <a:ext cx="5254110" cy="33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545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影音分享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4835525" cy="4137025"/>
          </a:xfrm>
        </p:spPr>
        <p:txBody>
          <a:bodyPr/>
          <a:lstStyle/>
          <a:p>
            <a:pPr algn="l" eaLnBrk="1" hangingPunct="1"/>
            <a:r>
              <a:rPr lang="zh-TW" altLang="en-US" sz="2400" dirty="0" smtClean="0"/>
              <a:t>消失的錄影帶和</a:t>
            </a:r>
            <a:r>
              <a:rPr lang="en-US" altLang="zh-TW" sz="2400" dirty="0" smtClean="0"/>
              <a:t>DVD</a:t>
            </a:r>
            <a:r>
              <a:rPr lang="zh-TW" altLang="en-US" sz="2400" dirty="0" smtClean="0"/>
              <a:t>出租店</a:t>
            </a:r>
            <a:endParaRPr lang="en-US" altLang="zh-TW" sz="2400" dirty="0" smtClean="0"/>
          </a:p>
          <a:p>
            <a:pPr algn="l" eaLnBrk="1" hangingPunct="1"/>
            <a:r>
              <a:rPr lang="en-US" altLang="zh-TW" sz="2400" dirty="0" smtClean="0"/>
              <a:t>2005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YouTube</a:t>
            </a:r>
            <a:r>
              <a:rPr lang="zh-TW" altLang="en-US" sz="2400" dirty="0" smtClean="0"/>
              <a:t>成立：</a:t>
            </a:r>
            <a:r>
              <a:rPr lang="en-US" altLang="ja-JP" sz="2400" dirty="0" smtClean="0"/>
              <a:t>2006</a:t>
            </a:r>
            <a:r>
              <a:rPr lang="zh-TW" altLang="en-US" sz="2400" dirty="0" smtClean="0"/>
              <a:t>年，</a:t>
            </a:r>
            <a:r>
              <a:rPr lang="en-US" altLang="zh-TW" sz="2400" dirty="0" smtClean="0"/>
              <a:t>YouTube</a:t>
            </a:r>
            <a:r>
              <a:rPr lang="zh-TW" altLang="en-US" sz="2400" dirty="0" smtClean="0"/>
              <a:t>被</a:t>
            </a:r>
            <a:r>
              <a:rPr lang="en-US" altLang="zh-TW" sz="2400" dirty="0" smtClean="0"/>
              <a:t>Google</a:t>
            </a:r>
            <a:r>
              <a:rPr lang="zh-TW" altLang="en-US" sz="2400" dirty="0" smtClean="0"/>
              <a:t>收購</a:t>
            </a:r>
            <a:endParaRPr lang="en-US" altLang="zh-TW" sz="2400" dirty="0" smtClean="0"/>
          </a:p>
          <a:p>
            <a:pPr algn="l" eaLnBrk="1" hangingPunct="1"/>
            <a:r>
              <a:rPr lang="en-US" altLang="zh-TW" sz="2400" dirty="0" smtClean="0"/>
              <a:t>YouTube</a:t>
            </a:r>
            <a:r>
              <a:rPr lang="zh-TW" altLang="en-US" sz="2400" dirty="0" smtClean="0"/>
              <a:t>上的內容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一開始主要由使用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者上傳</a:t>
            </a:r>
            <a:endParaRPr lang="en-US" altLang="zh-TW" sz="2400" dirty="0" smtClean="0"/>
          </a:p>
          <a:p>
            <a:pPr algn="l" eaLnBrk="1" hangingPunct="1"/>
            <a:r>
              <a:rPr lang="zh-TW" altLang="en-US" sz="2400" dirty="0" smtClean="0"/>
              <a:t>後來也愈來愈多由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專業的內容提供業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者提供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85" y="3248980"/>
            <a:ext cx="5394036" cy="331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376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影音分享</a:t>
            </a:r>
            <a:r>
              <a:rPr lang="en-US" altLang="zh-TW" smtClean="0"/>
              <a:t> (</a:t>
            </a:r>
            <a:r>
              <a:rPr lang="zh-TW" altLang="en-US" smtClean="0"/>
              <a:t>續</a:t>
            </a:r>
            <a:r>
              <a:rPr lang="en-US" altLang="zh-TW" smtClean="0"/>
              <a:t>)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其他隨選視訊服務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中華電信的</a:t>
            </a:r>
            <a:r>
              <a:rPr lang="en-US" altLang="zh-TW" dirty="0" smtClean="0"/>
              <a:t>MOD</a:t>
            </a:r>
          </a:p>
          <a:p>
            <a:pPr lvl="1" eaLnBrk="1" hangingPunct="1"/>
            <a:r>
              <a:rPr lang="zh-TW" altLang="en-US" dirty="0" smtClean="0"/>
              <a:t>美國的</a:t>
            </a:r>
            <a:r>
              <a:rPr lang="en-US" altLang="zh-TW" dirty="0" smtClean="0"/>
              <a:t>NETFLIX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HULU</a:t>
            </a:r>
            <a:r>
              <a:rPr lang="zh-TW" altLang="en-US" dirty="0" smtClean="0"/>
              <a:t>網站服務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3068961"/>
            <a:ext cx="5310590" cy="219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70" y="3948466"/>
            <a:ext cx="4765765" cy="217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541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社群網路服務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提供使用者線上分享生活大小事的平台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不同的社群網路有不同的目標族群</a:t>
            </a:r>
            <a:endParaRPr lang="en-US" altLang="zh-TW" dirty="0" smtClean="0"/>
          </a:p>
          <a:p>
            <a:pPr lvl="1" eaLnBrk="1" hangingPunct="1"/>
            <a:r>
              <a:rPr lang="en-US" altLang="zh-TW" dirty="0" smtClean="0"/>
              <a:t>Facebook –</a:t>
            </a:r>
            <a:r>
              <a:rPr lang="zh-TW" altLang="en-US" dirty="0" smtClean="0"/>
              <a:t>同學朋友</a:t>
            </a:r>
            <a:endParaRPr lang="en-US" altLang="zh-TW" dirty="0" smtClean="0"/>
          </a:p>
          <a:p>
            <a:pPr lvl="1" hangingPunct="1"/>
            <a:r>
              <a:rPr lang="en-US" altLang="zh-TW" dirty="0" err="1" smtClean="0"/>
              <a:t>Instagram</a:t>
            </a:r>
            <a:r>
              <a:rPr lang="en-US" altLang="zh-TW" dirty="0"/>
              <a:t> –</a:t>
            </a:r>
            <a:r>
              <a:rPr lang="zh-TW" altLang="en-US" dirty="0" smtClean="0"/>
              <a:t>圖片</a:t>
            </a:r>
            <a:r>
              <a:rPr lang="zh-TW" altLang="en-US" dirty="0"/>
              <a:t>分享</a:t>
            </a:r>
            <a:endParaRPr lang="en-US" altLang="zh-TW" dirty="0" smtClean="0"/>
          </a:p>
          <a:p>
            <a:pPr lvl="1" hangingPunct="1"/>
            <a:r>
              <a:rPr lang="en-US" altLang="zh-TW" dirty="0" smtClean="0"/>
              <a:t>Twitter – </a:t>
            </a:r>
            <a:r>
              <a:rPr lang="zh-TW" altLang="en-US" dirty="0" smtClean="0"/>
              <a:t>以</a:t>
            </a:r>
            <a:r>
              <a:rPr lang="zh-TW" altLang="en-US" dirty="0"/>
              <a:t>即時消息分享</a:t>
            </a:r>
            <a:r>
              <a:rPr lang="zh-TW" altLang="en-US" dirty="0" smtClean="0"/>
              <a:t>為主</a:t>
            </a:r>
            <a:endParaRPr lang="en-US" altLang="zh-TW" dirty="0" smtClean="0"/>
          </a:p>
          <a:p>
            <a:pPr lvl="1" hangingPunct="1"/>
            <a:r>
              <a:rPr lang="en-US" altLang="zh-TW" dirty="0" err="1" smtClean="0"/>
              <a:t>Linkedin</a:t>
            </a:r>
            <a:r>
              <a:rPr lang="en-US" altLang="zh-TW" dirty="0" smtClean="0"/>
              <a:t> – </a:t>
            </a:r>
            <a:r>
              <a:rPr lang="zh-TW" altLang="en-US" dirty="0" smtClean="0"/>
              <a:t>以工作關係為主</a:t>
            </a:r>
            <a:endParaRPr lang="en-US" altLang="zh-TW" dirty="0" smtClean="0"/>
          </a:p>
          <a:p>
            <a:pPr lvl="1" hangingPunct="1"/>
            <a:r>
              <a:rPr lang="en-US" altLang="zh-TW" dirty="0" err="1" smtClean="0"/>
              <a:t>Pinterest</a:t>
            </a:r>
            <a:r>
              <a:rPr lang="en-US" altLang="zh-TW" dirty="0" smtClean="0"/>
              <a:t> –</a:t>
            </a:r>
            <a:r>
              <a:rPr lang="zh-TW" altLang="en-US" dirty="0" smtClean="0"/>
              <a:t> 整理</a:t>
            </a:r>
            <a:r>
              <a:rPr lang="zh-TW" altLang="en-US" dirty="0"/>
              <a:t>分享網上</a:t>
            </a:r>
            <a:r>
              <a:rPr lang="zh-TW" altLang="en-US" dirty="0" smtClean="0"/>
              <a:t>資訊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50446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000" smtClean="0"/>
              <a:t>社群網站範例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75" y="1403775"/>
            <a:ext cx="4454795" cy="531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351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網路儲存</a:t>
            </a:r>
          </a:p>
        </p:txBody>
      </p:sp>
      <p:sp>
        <p:nvSpPr>
          <p:cNvPr id="52227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TW" altLang="en-US" dirty="0" smtClean="0"/>
              <a:t>使用者不需要自行架設檔案伺服器，只要申請一個免費或是付費的雲端網路儲存帳號，就可以把自己的檔案全部交給</a:t>
            </a:r>
            <a:r>
              <a:rPr lang="en-US" altLang="zh-TW" dirty="0" smtClean="0"/>
              <a:t>Internet </a:t>
            </a:r>
            <a:r>
              <a:rPr lang="zh-TW" altLang="en-US" dirty="0" smtClean="0"/>
              <a:t>上的雲端儲存服務保存。</a:t>
            </a:r>
            <a:endParaRPr lang="en-US" altLang="zh-TW" dirty="0" smtClean="0"/>
          </a:p>
          <a:p>
            <a:r>
              <a:rPr lang="zh-TW" altLang="en-US" dirty="0" smtClean="0"/>
              <a:t>而這些雲端儲存服務除了自動備份資料外，也提供自動同步的功能。</a:t>
            </a:r>
            <a:endParaRPr lang="en-US" altLang="zh-TW" dirty="0" smtClean="0"/>
          </a:p>
          <a:p>
            <a:r>
              <a:rPr lang="zh-TW" altLang="en-US" dirty="0" smtClean="0"/>
              <a:t>同一位使用者的各種裝置，都可以使用同一個服務，看到相同的檔案。常見的雲端服務提供者有</a:t>
            </a:r>
            <a:r>
              <a:rPr lang="en-US" altLang="zh-TW" dirty="0" err="1" smtClean="0"/>
              <a:t>Dropbox</a:t>
            </a:r>
            <a:r>
              <a:rPr lang="zh-TW" altLang="en-US" dirty="0" smtClean="0"/>
              <a:t>、</a:t>
            </a:r>
            <a:r>
              <a:rPr lang="en-US" altLang="zh-TW" dirty="0" err="1" smtClean="0"/>
              <a:t>GoogleDrive</a:t>
            </a:r>
            <a:r>
              <a:rPr lang="zh-TW" altLang="en-US" dirty="0" smtClean="0"/>
              <a:t>、</a:t>
            </a:r>
            <a:r>
              <a:rPr lang="en-US" altLang="zh-TW" dirty="0" smtClean="0"/>
              <a:t>Microsoft </a:t>
            </a:r>
            <a:r>
              <a:rPr lang="en-US" altLang="zh-TW" dirty="0" err="1" smtClean="0"/>
              <a:t>OneDrive</a:t>
            </a:r>
            <a:r>
              <a:rPr lang="zh-TW" altLang="en-US" dirty="0" smtClean="0"/>
              <a:t>（原本叫做</a:t>
            </a:r>
            <a:r>
              <a:rPr lang="en-US" altLang="zh-TW" dirty="0" smtClean="0"/>
              <a:t>SkyDrive</a:t>
            </a:r>
            <a:r>
              <a:rPr lang="zh-TW" altLang="en-US" dirty="0" smtClean="0"/>
              <a:t>）等等。</a:t>
            </a:r>
          </a:p>
        </p:txBody>
      </p:sp>
    </p:spTree>
    <p:extLst>
      <p:ext uri="{BB962C8B-B14F-4D97-AF65-F5344CB8AC3E}">
        <p14:creationId xmlns:p14="http://schemas.microsoft.com/office/powerpoint/2010/main" val="1597683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電子郵件三大元素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使用者代理人（</a:t>
            </a:r>
            <a:r>
              <a:rPr lang="en-US" altLang="zh-TW" dirty="0" smtClean="0"/>
              <a:t>user agent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常見的</a:t>
            </a:r>
            <a:r>
              <a:rPr lang="en-US" altLang="zh-TW" dirty="0" smtClean="0"/>
              <a:t>Email</a:t>
            </a:r>
            <a:r>
              <a:rPr lang="zh-TW" altLang="en-US" dirty="0" smtClean="0"/>
              <a:t>軟體</a:t>
            </a:r>
            <a:endParaRPr lang="en-US" altLang="zh-TW" dirty="0" smtClean="0"/>
          </a:p>
          <a:p>
            <a:pPr lvl="1" algn="l" eaLnBrk="1" hangingPunct="1"/>
            <a:r>
              <a:rPr lang="en-US" altLang="zh-TW" dirty="0" smtClean="0"/>
              <a:t>Windows Mail</a:t>
            </a:r>
            <a:r>
              <a:rPr lang="zh-TW" altLang="en-US" dirty="0" smtClean="0"/>
              <a:t>、</a:t>
            </a:r>
            <a:r>
              <a:rPr lang="en-US" altLang="zh-TW" dirty="0" smtClean="0"/>
              <a:t>Office Outlook</a:t>
            </a:r>
            <a:r>
              <a:rPr lang="zh-TW" altLang="en-US" dirty="0" smtClean="0"/>
              <a:t>、</a:t>
            </a:r>
            <a:r>
              <a:rPr lang="en-US" altLang="zh-TW" dirty="0" smtClean="0"/>
              <a:t>Thunderbird</a:t>
            </a:r>
          </a:p>
          <a:p>
            <a:pPr eaLnBrk="1" hangingPunct="1"/>
            <a:r>
              <a:rPr lang="zh-TW" altLang="en-US" dirty="0" smtClean="0"/>
              <a:t>郵件伺服器（</a:t>
            </a:r>
            <a:r>
              <a:rPr lang="en-US" altLang="zh-TW" dirty="0" smtClean="0"/>
              <a:t>mail server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lvl="1" eaLnBrk="1" hangingPunct="1"/>
            <a:r>
              <a:rPr lang="zh-TW" altLang="en-US" dirty="0" smtClean="0"/>
              <a:t>負責接收、傳送、和儲存</a:t>
            </a:r>
            <a:r>
              <a:rPr lang="en-US" altLang="zh-TW" dirty="0" smtClean="0"/>
              <a:t>Email</a:t>
            </a:r>
          </a:p>
          <a:p>
            <a:pPr eaLnBrk="1" hangingPunct="1"/>
            <a:endParaRPr lang="en-US" altLang="zh-TW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5" y="4326108"/>
            <a:ext cx="6345705" cy="19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064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網路儲存</a:t>
            </a:r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雲端儲存其他的功能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版本控管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線上檢視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線上編輯功能</a:t>
            </a:r>
            <a:endParaRPr lang="en-US" altLang="zh-TW" dirty="0" smtClean="0"/>
          </a:p>
          <a:p>
            <a:r>
              <a:rPr lang="zh-TW" altLang="en-US" dirty="0" smtClean="0"/>
              <a:t>所以，使用者可以透過這種方式，與其他使用者同時在網路上一起進行文件的編輯和創作！</a:t>
            </a:r>
          </a:p>
        </p:txBody>
      </p:sp>
    </p:spTree>
    <p:extLst>
      <p:ext uri="{BB962C8B-B14F-4D97-AF65-F5344CB8AC3E}">
        <p14:creationId xmlns:p14="http://schemas.microsoft.com/office/powerpoint/2010/main" val="3184068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7-5 </a:t>
            </a:r>
            <a:r>
              <a:rPr lang="zh-TW" altLang="en-US" smtClean="0"/>
              <a:t>網頁製作</a:t>
            </a:r>
            <a:endParaRPr lang="en-US" altLang="zh-TW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dirty="0"/>
              <a:t>網頁是由超文件標記語言（</a:t>
            </a:r>
            <a:r>
              <a:rPr lang="en-US" altLang="zh-TW" dirty="0"/>
              <a:t>Hyper Text Markup Language</a:t>
            </a:r>
            <a:r>
              <a:rPr lang="zh-TW" altLang="en-US" dirty="0" smtClean="0"/>
              <a:t>；</a:t>
            </a:r>
            <a:r>
              <a:rPr lang="en-US" altLang="zh-TW" dirty="0" smtClean="0"/>
              <a:t>HTML</a:t>
            </a:r>
            <a:r>
              <a:rPr lang="zh-TW" altLang="en-US" dirty="0"/>
              <a:t>）所撰寫而成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 smtClean="0"/>
              <a:t>HTML</a:t>
            </a:r>
            <a:r>
              <a:rPr lang="zh-TW" altLang="en-US" dirty="0" smtClean="0"/>
              <a:t>是標記描述語言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使用各種標籤來進行排版的動作。</a:t>
            </a:r>
            <a:endParaRPr lang="en-US" altLang="zh-TW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使得文件之間能夠相互連結。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40365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</a:t>
            </a:r>
            <a:r>
              <a:rPr lang="en-US" altLang="zh-TW" smtClean="0"/>
              <a:t>1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原始碼</a:t>
            </a:r>
          </a:p>
        </p:txBody>
      </p:sp>
      <p:pic>
        <p:nvPicPr>
          <p:cNvPr id="5529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9688" y="2338388"/>
            <a:ext cx="6524625" cy="3438525"/>
          </a:xfrm>
          <a:noFill/>
        </p:spPr>
      </p:pic>
    </p:spTree>
    <p:extLst>
      <p:ext uri="{BB962C8B-B14F-4D97-AF65-F5344CB8AC3E}">
        <p14:creationId xmlns:p14="http://schemas.microsoft.com/office/powerpoint/2010/main" val="398856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</a:t>
            </a:r>
            <a:r>
              <a:rPr lang="en-US" altLang="zh-TW" smtClean="0"/>
              <a:t>1 (cont)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畫面</a:t>
            </a:r>
          </a:p>
        </p:txBody>
      </p:sp>
      <p:pic>
        <p:nvPicPr>
          <p:cNvPr id="563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33600"/>
            <a:ext cx="74771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324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範例一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使用標籤</a:t>
            </a:r>
          </a:p>
        </p:txBody>
      </p:sp>
      <p:pic>
        <p:nvPicPr>
          <p:cNvPr id="573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5" y="1700213"/>
            <a:ext cx="8683625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238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範例二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原始碼</a:t>
            </a:r>
          </a:p>
        </p:txBody>
      </p:sp>
      <p:pic>
        <p:nvPicPr>
          <p:cNvPr id="583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65" y="1484313"/>
            <a:ext cx="6103023" cy="461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843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範例二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原始碼 </a:t>
            </a:r>
            <a:r>
              <a:rPr lang="zh-TW" altLang="en-US" sz="2000" smtClean="0"/>
              <a:t>（續）</a:t>
            </a:r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9756" y="1694922"/>
            <a:ext cx="6127750" cy="4137025"/>
          </a:xfrm>
          <a:noFill/>
        </p:spPr>
      </p:pic>
    </p:spTree>
    <p:extLst>
      <p:ext uri="{BB962C8B-B14F-4D97-AF65-F5344CB8AC3E}">
        <p14:creationId xmlns:p14="http://schemas.microsoft.com/office/powerpoint/2010/main" val="381289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範例二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畫面</a:t>
            </a:r>
          </a:p>
        </p:txBody>
      </p:sp>
      <p:pic>
        <p:nvPicPr>
          <p:cNvPr id="604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45" y="1590411"/>
            <a:ext cx="6399884" cy="456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52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範例二</a:t>
            </a:r>
            <a:r>
              <a:rPr lang="en-US" altLang="zh-TW" smtClean="0"/>
              <a:t>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使用標籤</a:t>
            </a:r>
          </a:p>
        </p:txBody>
      </p:sp>
      <p:pic>
        <p:nvPicPr>
          <p:cNvPr id="61443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773238"/>
            <a:ext cx="6913562" cy="4535487"/>
          </a:xfrm>
          <a:noFill/>
        </p:spPr>
      </p:pic>
    </p:spTree>
    <p:extLst>
      <p:ext uri="{BB962C8B-B14F-4D97-AF65-F5344CB8AC3E}">
        <p14:creationId xmlns:p14="http://schemas.microsoft.com/office/powerpoint/2010/main" val="3878616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範例三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zh-TW" altLang="en-US" smtClean="0"/>
              <a:t>部分原始碼</a:t>
            </a:r>
          </a:p>
        </p:txBody>
      </p:sp>
      <p:pic>
        <p:nvPicPr>
          <p:cNvPr id="624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50" y="1538790"/>
            <a:ext cx="6376472" cy="453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065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電子郵件三大元素</a:t>
            </a:r>
            <a:r>
              <a:rPr lang="en-US" altLang="zh-TW" smtClean="0"/>
              <a:t> (</a:t>
            </a:r>
            <a:r>
              <a:rPr lang="zh-TW" altLang="en-US" smtClean="0"/>
              <a:t>續</a:t>
            </a:r>
            <a:r>
              <a:rPr lang="en-US" altLang="zh-TW" smtClean="0"/>
              <a:t>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algn="l" eaLnBrk="1" hangingPunct="1"/>
            <a:r>
              <a:rPr lang="zh-TW" altLang="en-US" dirty="0" smtClean="0"/>
              <a:t>通訊協定（</a:t>
            </a:r>
            <a:r>
              <a:rPr lang="en-US" altLang="zh-TW" dirty="0" smtClean="0"/>
              <a:t>protocol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lvl="1" algn="l" eaLnBrk="1" hangingPunct="1"/>
            <a:r>
              <a:rPr lang="en-US" altLang="zh-TW" dirty="0" smtClean="0"/>
              <a:t>SMTP (simple mail transfer protocol)</a:t>
            </a:r>
            <a:br>
              <a:rPr lang="en-US" altLang="zh-TW" dirty="0" smtClean="0"/>
            </a:br>
            <a:r>
              <a:rPr lang="zh-TW" altLang="en-US" dirty="0" smtClean="0"/>
              <a:t>用來寄送和傳遞郵件</a:t>
            </a:r>
            <a:endParaRPr lang="en-US" altLang="zh-TW" dirty="0" smtClean="0"/>
          </a:p>
          <a:p>
            <a:pPr lvl="1" algn="l" eaLnBrk="1" hangingPunct="1"/>
            <a:r>
              <a:rPr lang="en-US" altLang="zh-TW" dirty="0" err="1" smtClean="0"/>
              <a:t>POP3</a:t>
            </a:r>
            <a:r>
              <a:rPr lang="en-US" altLang="zh-TW" dirty="0" smtClean="0"/>
              <a:t> (post office protocol 3)</a:t>
            </a:r>
            <a:br>
              <a:rPr lang="en-US" altLang="zh-TW" dirty="0" smtClean="0"/>
            </a:br>
            <a:r>
              <a:rPr lang="zh-TW" altLang="en-US" dirty="0" smtClean="0"/>
              <a:t>用來下載郵件</a:t>
            </a:r>
            <a:endParaRPr lang="en-US" altLang="zh-TW" dirty="0" smtClean="0"/>
          </a:p>
          <a:p>
            <a:pPr lvl="1" algn="l" eaLnBrk="1" hangingPunct="1"/>
            <a:r>
              <a:rPr lang="en-US" altLang="zh-TW" dirty="0" smtClean="0"/>
              <a:t>IMAP (Internet message access protocol)</a:t>
            </a:r>
            <a:br>
              <a:rPr lang="en-US" altLang="zh-TW" dirty="0" smtClean="0"/>
            </a:br>
            <a:r>
              <a:rPr lang="zh-TW" altLang="en-US" dirty="0" smtClean="0"/>
              <a:t>用來線上閱讀郵件</a:t>
            </a:r>
            <a:endParaRPr lang="en-US" altLang="zh-TW" dirty="0" smtClean="0"/>
          </a:p>
          <a:p>
            <a:pPr eaLnBrk="1" hangingPunct="1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745948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HTML</a:t>
            </a:r>
            <a:r>
              <a:rPr lang="zh-TW" altLang="en-US" smtClean="0"/>
              <a:t>範例三 </a:t>
            </a:r>
            <a:r>
              <a:rPr lang="en-US" altLang="zh-TW" smtClean="0">
                <a:latin typeface="標楷體" pitchFamily="65" charset="-120"/>
              </a:rPr>
              <a:t>–</a:t>
            </a:r>
            <a:r>
              <a:rPr lang="en-US" altLang="zh-TW" smtClean="0"/>
              <a:t> </a:t>
            </a:r>
            <a:r>
              <a:rPr lang="zh-TW" altLang="en-US" smtClean="0"/>
              <a:t>畫面</a:t>
            </a:r>
          </a:p>
        </p:txBody>
      </p:sp>
      <p:pic>
        <p:nvPicPr>
          <p:cNvPr id="634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85" y="1692275"/>
            <a:ext cx="6111915" cy="43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467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3200" smtClean="0"/>
              <a:t>HTML</a:t>
            </a:r>
            <a:r>
              <a:rPr lang="zh-TW" altLang="en-US" sz="3200" smtClean="0"/>
              <a:t>範例三</a:t>
            </a:r>
            <a:r>
              <a:rPr lang="en-US" altLang="zh-TW" sz="3200" smtClean="0"/>
              <a:t> </a:t>
            </a:r>
            <a:r>
              <a:rPr lang="en-US" altLang="zh-TW" sz="3200" smtClean="0">
                <a:latin typeface="標楷體" pitchFamily="65" charset="-120"/>
              </a:rPr>
              <a:t>–</a:t>
            </a:r>
            <a:r>
              <a:rPr lang="en-US" altLang="zh-TW" sz="3200" smtClean="0"/>
              <a:t> </a:t>
            </a:r>
            <a:r>
              <a:rPr lang="zh-TW" altLang="en-US" sz="3200" smtClean="0"/>
              <a:t>標籤</a:t>
            </a:r>
            <a:r>
              <a:rPr lang="en-US" altLang="zh-TW" sz="3200" smtClean="0"/>
              <a:t>IMG</a:t>
            </a:r>
            <a:r>
              <a:rPr lang="zh-TW" altLang="en-US" sz="3200" smtClean="0"/>
              <a:t>的屬性 和錨標籤</a:t>
            </a:r>
            <a:endParaRPr lang="en-US" altLang="zh-TW" sz="3200" smtClean="0"/>
          </a:p>
        </p:txBody>
      </p:sp>
      <p:sp>
        <p:nvSpPr>
          <p:cNvPr id="64515" name="Rectangle 4"/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範例</a:t>
            </a:r>
          </a:p>
        </p:txBody>
      </p:sp>
      <p:pic>
        <p:nvPicPr>
          <p:cNvPr id="645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79638"/>
            <a:ext cx="7751763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0" y="6134100"/>
            <a:ext cx="8144935" cy="6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759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盡信評價 不如無評價</a:t>
            </a:r>
          </a:p>
          <a:p>
            <a:r>
              <a:rPr lang="zh-TW" altLang="en-US" dirty="0" smtClean="0"/>
              <a:t>　　在數位時代，當我們購物、聚餐、旅宿、看診、修課、就業前，往往先瀏覽一下網路評價再做決定。網路評價累積了前人的體驗值，多少有其參考價值，然而評價的真偽，以及個體主觀感受上的差異，就有賴讀者慎思明辨了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96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zh-TW" altLang="en-US" sz="4400" dirty="0">
                <a:solidFill>
                  <a:srgbClr val="FF0000"/>
                </a:solidFill>
              </a:rPr>
              <a:t>線上課程的雲端漫步體驗</a:t>
            </a:r>
            <a:r>
              <a:rPr lang="zh-TW" altLang="en-US" sz="4400" dirty="0" smtClean="0">
                <a:solidFill>
                  <a:srgbClr val="FF0000"/>
                </a:solidFill>
              </a:rPr>
              <a:t>　</a:t>
            </a:r>
            <a:r>
              <a:rPr lang="zh-TW" altLang="en-US" sz="4400" dirty="0" smtClean="0"/>
              <a:t>　</a:t>
            </a:r>
            <a:endParaRPr lang="en-US" altLang="zh-TW" sz="4400" dirty="0" smtClean="0"/>
          </a:p>
          <a:p>
            <a:r>
              <a:rPr lang="zh-TW" altLang="en-US" sz="3600" dirty="0"/>
              <a:t>疫情期間，實體課程全面改為線上，發生了諸多不可思議的事件。國外某大學的一門課程裡，有位修課學生在學期中不幸意外死亡，更令教授難過的是，該生直到期末仍持續繳交作業，甚至連加分題也努力完成。調查顯示，該生將上課的帳號密碼都給了外包網站的槍手。</a:t>
            </a:r>
            <a:endParaRPr lang="en-US" altLang="zh-TW" sz="3600" dirty="0" smtClean="0"/>
          </a:p>
          <a:p>
            <a:r>
              <a:rPr lang="zh-TW" altLang="en-US" sz="3600" dirty="0" smtClean="0"/>
              <a:t>最近</a:t>
            </a:r>
            <a:r>
              <a:rPr lang="zh-TW" altLang="en-US" sz="3600" dirty="0"/>
              <a:t>有位學生告訴我，他的課程期末評量方式五花八門，包括線上分組報告、期限內上傳書面報告和試卷答案、線上限時作答等。為了防弊，線上考試另訂不少規範，有的要求顯示電腦網址的地理位置，有的要求開啟鏡頭並核對身分，有的大班課程開啟鏡頭後還會分組，再由各個助教監考。面對各式各樣的期末線上評量，不知莘莘學子是否都備有適足穩定的視訊設備、網路流量及應試空間呢？當線上監考軟體標注學生涉及舞弊時，到底該相信監考軟體，或是作答學生呢</a:t>
            </a:r>
            <a:r>
              <a:rPr lang="zh-TW" altLang="en-US" sz="3600" dirty="0" smtClean="0"/>
              <a:t>？</a:t>
            </a:r>
            <a:endParaRPr lang="en-US" altLang="zh-TW" sz="3600" dirty="0" smtClean="0"/>
          </a:p>
        </p:txBody>
      </p:sp>
    </p:spTree>
    <p:extLst>
      <p:ext uri="{BB962C8B-B14F-4D97-AF65-F5344CB8AC3E}">
        <p14:creationId xmlns:p14="http://schemas.microsoft.com/office/powerpoint/2010/main" val="162581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跨越時空的魚雁</a:t>
            </a:r>
            <a:r>
              <a:rPr lang="zh-TW" altLang="en-US" dirty="0" smtClean="0">
                <a:solidFill>
                  <a:srgbClr val="FF0000"/>
                </a:solidFill>
              </a:rPr>
              <a:t>往返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近日看到一則感人新聞，敘述一位英國男孩在二戰期間與一位美國女孩成為筆友的</a:t>
            </a:r>
            <a:r>
              <a:rPr lang="zh-TW" altLang="en-US" dirty="0" smtClean="0"/>
              <a:t>故事</a:t>
            </a:r>
            <a:r>
              <a:rPr lang="zh-TW" altLang="en-US" dirty="0"/>
              <a:t>。儘管當年烽火耽擱了橫越大西洋的信件傳送，但他們耐心等待回音，未曾放棄聯繫。</a:t>
            </a:r>
            <a:r>
              <a:rPr lang="zh-TW" altLang="en-US" dirty="0" smtClean="0"/>
              <a:t>後來</a:t>
            </a:r>
            <a:r>
              <a:rPr lang="zh-TW" altLang="en-US" dirty="0"/>
              <a:t>兩人各自成家，至今仍透過信函分享彼此的日常生活，維繫猶如鄰家友人的跨國情誼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隨著科技進展，人際通訊愈來愈簡便即時，雖說好處多多，但稍一不慎，情感聯繫恐</a:t>
            </a:r>
            <a:r>
              <a:rPr lang="zh-TW" altLang="en-US" dirty="0" smtClean="0"/>
              <a:t>將失衡</a:t>
            </a:r>
            <a:r>
              <a:rPr lang="zh-TW" altLang="en-US" dirty="0"/>
              <a:t>。尤其當前即時通訊氾濫成災，往往正在讀訊息時，另幾則新訊息已接踵而至，讓人</a:t>
            </a:r>
            <a:r>
              <a:rPr lang="zh-TW" altLang="en-US" dirty="0" smtClean="0"/>
              <a:t>難以</a:t>
            </a:r>
            <a:r>
              <a:rPr lang="zh-TW" altLang="en-US" dirty="0"/>
              <a:t>招架。其實，有時情感交流並不一定要如此迅速，稍稍延遲反而可以帶來更深刻的思念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793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電子郵件的問題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eaLnBrk="1" hangingPunct="1"/>
            <a:r>
              <a:rPr lang="zh-TW" altLang="en-US" smtClean="0"/>
              <a:t>垃圾郵件</a:t>
            </a:r>
            <a:r>
              <a:rPr lang="en-US" altLang="zh-TW" smtClean="0"/>
              <a:t> (spam)</a:t>
            </a:r>
          </a:p>
          <a:p>
            <a:pPr lvl="1" eaLnBrk="1" hangingPunct="1"/>
            <a:r>
              <a:rPr lang="zh-TW" altLang="en-US" smtClean="0"/>
              <a:t>主要用來發送廣告、進行網路行銷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詐騙郵件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附夾惡意檔案或惡意連結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無法有效過濾及阻擋上述郵件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誤擋</a:t>
            </a:r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878543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/>
              <a:t>網頁收信界面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 eaLnBrk="1" hangingPunct="1"/>
            <a:r>
              <a:rPr lang="zh-TW" altLang="en-US" smtClean="0"/>
              <a:t>許多免費的電子郵件都有提供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方便、快速、一致性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Google</a:t>
            </a:r>
            <a:r>
              <a:rPr lang="zh-TW" altLang="en-US" smtClean="0"/>
              <a:t>網頁收信界面</a:t>
            </a:r>
            <a:r>
              <a:rPr lang="en-US" altLang="zh-TW" smtClean="0"/>
              <a:t>: </a:t>
            </a:r>
            <a:r>
              <a:rPr lang="zh-TW" altLang="en-US" smtClean="0"/>
              <a:t>電腦版</a:t>
            </a:r>
            <a:r>
              <a:rPr lang="en-US" altLang="zh-TW" smtClean="0"/>
              <a:t> VS </a:t>
            </a:r>
            <a:r>
              <a:rPr lang="zh-TW" altLang="en-US" smtClean="0"/>
              <a:t>手機版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68960"/>
            <a:ext cx="6795755" cy="339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540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7-2 </a:t>
            </a:r>
            <a:r>
              <a:rPr lang="zh-TW" altLang="en-US" smtClean="0"/>
              <a:t>電子佈告欄</a:t>
            </a:r>
            <a:r>
              <a:rPr lang="en-US" altLang="zh-TW" smtClean="0"/>
              <a:t> BBS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eaLnBrk="1" hangingPunct="1"/>
            <a:r>
              <a:rPr lang="zh-TW" altLang="en-US" smtClean="0"/>
              <a:t>基於</a:t>
            </a:r>
            <a:r>
              <a:rPr lang="en-US" altLang="zh-TW" smtClean="0"/>
              <a:t>telnet</a:t>
            </a:r>
            <a:r>
              <a:rPr lang="zh-TW" altLang="en-US" smtClean="0"/>
              <a:t>終端機傳輸協定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telnet + </a:t>
            </a:r>
            <a:r>
              <a:rPr lang="zh-TW" altLang="en-US" smtClean="0"/>
              <a:t>網站的</a:t>
            </a:r>
            <a:r>
              <a:rPr lang="en-US" altLang="zh-TW" smtClean="0"/>
              <a:t>IP</a:t>
            </a:r>
            <a:r>
              <a:rPr lang="zh-TW" altLang="en-US" smtClean="0"/>
              <a:t>位址或是網域名稱</a:t>
            </a: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2836856"/>
            <a:ext cx="5339280" cy="378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695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mtClean="0"/>
              <a:t>BBS</a:t>
            </a:r>
            <a:r>
              <a:rPr lang="zh-TW" altLang="en-US" smtClean="0"/>
              <a:t>的特色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 smtClean="0"/>
              <a:t>早期透過電話線、數據機連線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在</a:t>
            </a:r>
            <a:r>
              <a:rPr lang="en-US" altLang="zh-TW" smtClean="0"/>
              <a:t>Internet</a:t>
            </a:r>
            <a:r>
              <a:rPr lang="zh-TW" altLang="en-US" smtClean="0"/>
              <a:t>上透過</a:t>
            </a:r>
            <a:r>
              <a:rPr lang="en-US" altLang="zh-TW" smtClean="0"/>
              <a:t>telnet</a:t>
            </a:r>
            <a:r>
              <a:rPr lang="zh-TW" altLang="en-US" smtClean="0"/>
              <a:t>協定連線</a:t>
            </a:r>
            <a:endParaRPr lang="en-US" altLang="zh-TW" smtClean="0"/>
          </a:p>
          <a:p>
            <a:pPr eaLnBrk="1" hangingPunct="1"/>
            <a:r>
              <a:rPr lang="zh-TW" altLang="en-US" smtClean="0"/>
              <a:t>以文字界面為主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畫面大小為寬</a:t>
            </a:r>
            <a:r>
              <a:rPr lang="en-US" altLang="zh-TW" smtClean="0"/>
              <a:t>80</a:t>
            </a:r>
            <a:r>
              <a:rPr lang="zh-TW" altLang="en-US" smtClean="0"/>
              <a:t>個英文字</a:t>
            </a:r>
            <a:r>
              <a:rPr lang="en-US" altLang="zh-TW" smtClean="0"/>
              <a:t>(</a:t>
            </a:r>
            <a:r>
              <a:rPr lang="zh-TW" altLang="en-US" smtClean="0"/>
              <a:t>或是</a:t>
            </a:r>
            <a:r>
              <a:rPr lang="en-US" altLang="zh-TW" smtClean="0"/>
              <a:t>40</a:t>
            </a:r>
            <a:r>
              <a:rPr lang="zh-TW" altLang="en-US" smtClean="0"/>
              <a:t>個中文字</a:t>
            </a:r>
            <a:r>
              <a:rPr lang="en-US" altLang="zh-TW" smtClean="0"/>
              <a:t>)</a:t>
            </a:r>
            <a:r>
              <a:rPr lang="zh-TW" altLang="en-US" smtClean="0"/>
              <a:t>、高</a:t>
            </a:r>
            <a:r>
              <a:rPr lang="en-US" altLang="zh-TW" smtClean="0"/>
              <a:t>25</a:t>
            </a:r>
            <a:r>
              <a:rPr lang="zh-TW" altLang="en-US" smtClean="0"/>
              <a:t>列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透過</a:t>
            </a:r>
            <a:r>
              <a:rPr lang="en-US" altLang="zh-TW" smtClean="0"/>
              <a:t>ANSI</a:t>
            </a:r>
            <a:r>
              <a:rPr lang="zh-TW" altLang="en-US" smtClean="0"/>
              <a:t>控制碼，可以提供更豐富的界面</a:t>
            </a:r>
            <a:endParaRPr lang="en-US" altLang="zh-TW" smtClean="0"/>
          </a:p>
          <a:p>
            <a:pPr lvl="1" eaLnBrk="1" hangingPunct="1"/>
            <a:r>
              <a:rPr lang="en-US" altLang="zh-TW" smtClean="0"/>
              <a:t>ANSI</a:t>
            </a:r>
            <a:r>
              <a:rPr lang="zh-TW" altLang="en-US" smtClean="0"/>
              <a:t>控制碼：以</a:t>
            </a:r>
            <a:r>
              <a:rPr lang="en-US" altLang="zh-TW" smtClean="0"/>
              <a:t>ESC</a:t>
            </a:r>
            <a:r>
              <a:rPr lang="zh-TW" altLang="en-US" smtClean="0"/>
              <a:t>字元</a:t>
            </a:r>
            <a:r>
              <a:rPr lang="en-US" altLang="zh-TW" smtClean="0"/>
              <a:t> + </a:t>
            </a:r>
            <a:r>
              <a:rPr lang="zh-TW" altLang="en-US" smtClean="0"/>
              <a:t>左方括號（</a:t>
            </a:r>
            <a:r>
              <a:rPr lang="en-US" altLang="zh-TW" smtClean="0"/>
              <a:t>[</a:t>
            </a:r>
            <a:r>
              <a:rPr lang="zh-TW" altLang="en-US" smtClean="0"/>
              <a:t>）</a:t>
            </a:r>
            <a:endParaRPr lang="en-US" altLang="zh-TW" smtClean="0"/>
          </a:p>
          <a:p>
            <a:pPr lvl="1" eaLnBrk="1" hangingPunct="1"/>
            <a:r>
              <a:rPr lang="zh-TW" altLang="en-US" smtClean="0"/>
              <a:t>不同的站台可能有不同的方式來輸入</a:t>
            </a:r>
            <a:r>
              <a:rPr lang="en-US" altLang="zh-TW" smtClean="0"/>
              <a:t>ESC</a:t>
            </a:r>
            <a:r>
              <a:rPr lang="zh-TW" altLang="en-US" smtClean="0"/>
              <a:t>字元</a:t>
            </a:r>
            <a:endParaRPr lang="en-US" altLang="zh-TW" smtClean="0"/>
          </a:p>
          <a:p>
            <a:pPr lvl="2" eaLnBrk="1" hangingPunct="1"/>
            <a:r>
              <a:rPr lang="zh-TW" altLang="en-US" smtClean="0"/>
              <a:t>如</a:t>
            </a:r>
            <a:r>
              <a:rPr lang="en-US" altLang="zh-TW" smtClean="0"/>
              <a:t>Ptt</a:t>
            </a:r>
            <a:r>
              <a:rPr lang="zh-TW" altLang="en-US" smtClean="0"/>
              <a:t>的</a:t>
            </a:r>
            <a:r>
              <a:rPr lang="en-US" altLang="zh-TW" smtClean="0"/>
              <a:t>Ctrl-U</a:t>
            </a:r>
            <a:r>
              <a:rPr lang="zh-TW" altLang="en-US" smtClean="0"/>
              <a:t>熱鍵</a:t>
            </a:r>
          </a:p>
        </p:txBody>
      </p:sp>
    </p:spTree>
    <p:extLst>
      <p:ext uri="{BB962C8B-B14F-4D97-AF65-F5344CB8AC3E}">
        <p14:creationId xmlns:p14="http://schemas.microsoft.com/office/powerpoint/2010/main" val="1420468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1538</Words>
  <Application>Microsoft Office PowerPoint</Application>
  <PresentationFormat>如螢幕大小 (4:3)</PresentationFormat>
  <Paragraphs>226</Paragraphs>
  <Slides>54</Slides>
  <Notes>16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5" baseType="lpstr">
      <vt:lpstr>Office 佈景主題</vt:lpstr>
      <vt:lpstr>網路應用</vt:lpstr>
      <vt:lpstr>7-1 電子郵件</vt:lpstr>
      <vt:lpstr>Email 位址</vt:lpstr>
      <vt:lpstr>電子郵件三大元素</vt:lpstr>
      <vt:lpstr>電子郵件三大元素 (續)</vt:lpstr>
      <vt:lpstr>電子郵件的問題</vt:lpstr>
      <vt:lpstr>網頁收信界面</vt:lpstr>
      <vt:lpstr>7-2 電子佈告欄 BBS</vt:lpstr>
      <vt:lpstr>BBS的特色</vt:lpstr>
      <vt:lpstr>常見的ANSI控制碼</vt:lpstr>
      <vt:lpstr>常見的ANSI控制碼</vt:lpstr>
      <vt:lpstr>ANSI控制碼的範例</vt:lpstr>
      <vt:lpstr>7-3 全球資訊網運作原理</vt:lpstr>
      <vt:lpstr>網頁的主從式架構</vt:lpstr>
      <vt:lpstr>HTTP</vt:lpstr>
      <vt:lpstr>HTTP (續)</vt:lpstr>
      <vt:lpstr>網頁瀏覽器</vt:lpstr>
      <vt:lpstr>Windows 上的 Internet Explorer</vt:lpstr>
      <vt:lpstr>Linux 上的 Google Chrome</vt:lpstr>
      <vt:lpstr>Mac OS X 上的 Safari</vt:lpstr>
      <vt:lpstr>Firefox OS 手機的瀏覽器</vt:lpstr>
      <vt:lpstr>7-4 WWW及相關應用</vt:lpstr>
      <vt:lpstr>搜尋引擎</vt:lpstr>
      <vt:lpstr>搜尋引擎 (續)</vt:lpstr>
      <vt:lpstr>即時通訊</vt:lpstr>
      <vt:lpstr>即時通訊 (續)</vt:lpstr>
      <vt:lpstr>行動裝置上的即時通訊軟體</vt:lpstr>
      <vt:lpstr>網路遊戲</vt:lpstr>
      <vt:lpstr>進階的WWW技術與線上遊戲</vt:lpstr>
      <vt:lpstr>範例：使用HTML5的遊戲</vt:lpstr>
      <vt:lpstr>範例：使用WebSocket的應用</vt:lpstr>
      <vt:lpstr>範例：網頁版的第一人稱射擊</vt:lpstr>
      <vt:lpstr>範例：網頁版的3D虛擬王國</vt:lpstr>
      <vt:lpstr>範例：網頁版的乒乓球對戰遊戲</vt:lpstr>
      <vt:lpstr>影音分享</vt:lpstr>
      <vt:lpstr>影音分享 (續)</vt:lpstr>
      <vt:lpstr>社群網路服務</vt:lpstr>
      <vt:lpstr>社群網站範例</vt:lpstr>
      <vt:lpstr>網路儲存</vt:lpstr>
      <vt:lpstr>網路儲存</vt:lpstr>
      <vt:lpstr>7-5 網頁製作</vt:lpstr>
      <vt:lpstr>HTML範例1 – 原始碼</vt:lpstr>
      <vt:lpstr>HTML範例1 (cont) – 畫面</vt:lpstr>
      <vt:lpstr>HTML範例一 – 使用標籤</vt:lpstr>
      <vt:lpstr>HTML範例二 – 原始碼</vt:lpstr>
      <vt:lpstr>HTML範例二 – 原始碼 （續）</vt:lpstr>
      <vt:lpstr>HTML範例二 – 畫面</vt:lpstr>
      <vt:lpstr>HTML範例二 – 使用標籤</vt:lpstr>
      <vt:lpstr>HTML範例三 –部分原始碼</vt:lpstr>
      <vt:lpstr>HTML範例三 – 畫面</vt:lpstr>
      <vt:lpstr>HTML範例三 – 標籤IMG的屬性 和錨標籤</vt:lpstr>
      <vt:lpstr>PowerPoint 簡報</vt:lpstr>
      <vt:lpstr>PowerPoint 簡報</vt:lpstr>
      <vt:lpstr>PowerPoint 簡報</vt:lpstr>
    </vt:vector>
  </TitlesOfParts>
  <Company>FDZone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ox01ox01</dc:creator>
  <cp:lastModifiedBy>chwa</cp:lastModifiedBy>
  <cp:revision>125</cp:revision>
  <dcterms:created xsi:type="dcterms:W3CDTF">2015-04-21T01:58:17Z</dcterms:created>
  <dcterms:modified xsi:type="dcterms:W3CDTF">2023-05-03T07:08:15Z</dcterms:modified>
</cp:coreProperties>
</file>